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79" r:id="rId3"/>
    <p:sldId id="299" r:id="rId4"/>
    <p:sldId id="334" r:id="rId5"/>
    <p:sldId id="263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35" r:id="rId15"/>
    <p:sldId id="366" r:id="rId16"/>
    <p:sldId id="289" r:id="rId17"/>
    <p:sldId id="272" r:id="rId18"/>
    <p:sldId id="352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15" r:id="rId28"/>
    <p:sldId id="348" r:id="rId29"/>
    <p:sldId id="337" r:id="rId30"/>
    <p:sldId id="380" r:id="rId31"/>
    <p:sldId id="338" r:id="rId32"/>
    <p:sldId id="347" r:id="rId33"/>
    <p:sldId id="276" r:id="rId34"/>
    <p:sldId id="381" r:id="rId35"/>
    <p:sldId id="281" r:id="rId36"/>
    <p:sldId id="279" r:id="rId37"/>
    <p:sldId id="280" r:id="rId38"/>
    <p:sldId id="278" r:id="rId39"/>
    <p:sldId id="277" r:id="rId40"/>
    <p:sldId id="266" r:id="rId41"/>
    <p:sldId id="269" r:id="rId42"/>
    <p:sldId id="264" r:id="rId43"/>
    <p:sldId id="349" r:id="rId44"/>
    <p:sldId id="351" r:id="rId45"/>
    <p:sldId id="354" r:id="rId46"/>
    <p:sldId id="353" r:id="rId47"/>
    <p:sldId id="374" r:id="rId48"/>
    <p:sldId id="356" r:id="rId49"/>
    <p:sldId id="357" r:id="rId50"/>
    <p:sldId id="367" r:id="rId51"/>
    <p:sldId id="375" r:id="rId52"/>
    <p:sldId id="371" r:id="rId53"/>
    <p:sldId id="350" r:id="rId54"/>
    <p:sldId id="368" r:id="rId55"/>
    <p:sldId id="377" r:id="rId56"/>
    <p:sldId id="378" r:id="rId57"/>
    <p:sldId id="376" r:id="rId58"/>
    <p:sldId id="267" r:id="rId59"/>
    <p:sldId id="370" r:id="rId60"/>
    <p:sldId id="373" r:id="rId61"/>
    <p:sldId id="372" r:id="rId62"/>
    <p:sldId id="382" r:id="rId63"/>
    <p:sldId id="383" r:id="rId64"/>
    <p:sldId id="257" r:id="rId6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DDBE5-0367-4D29-878D-44A54D01E9BC}" type="datetimeFigureOut">
              <a:rPr lang="es-CL" smtClean="0"/>
              <a:t>10-01-2024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166F-BD87-48F0-AAC9-52BC3FBE9B5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408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9166F-BD87-48F0-AAC9-52BC3FBE9B59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150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9166F-BD87-48F0-AAC9-52BC3FBE9B59}" type="slidenum">
              <a:rPr lang="es-CL" smtClean="0"/>
              <a:t>47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396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8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47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56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66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61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5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2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59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7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12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923AC-D4C4-41DE-800F-2EDEE1C09D4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D8C25-FA0F-4FDA-8876-9651AAAE5E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2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gif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.png"/><Relationship Id="rId18" Type="http://schemas.openxmlformats.org/officeDocument/2006/relationships/image" Target="../media/image5.png"/><Relationship Id="rId3" Type="http://schemas.openxmlformats.org/officeDocument/2006/relationships/image" Target="../media/image47.png"/><Relationship Id="rId7" Type="http://schemas.openxmlformats.org/officeDocument/2006/relationships/image" Target="../media/image510.png"/><Relationship Id="rId12" Type="http://schemas.openxmlformats.org/officeDocument/2006/relationships/image" Target="../media/image560.png"/><Relationship Id="rId17" Type="http://schemas.openxmlformats.org/officeDocument/2006/relationships/image" Target="../media/image66.png"/><Relationship Id="rId2" Type="http://schemas.openxmlformats.org/officeDocument/2006/relationships/image" Target="../media/image46.png"/><Relationship Id="rId16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50.png"/><Relationship Id="rId5" Type="http://schemas.openxmlformats.org/officeDocument/2006/relationships/image" Target="../media/image490.png"/><Relationship Id="rId15" Type="http://schemas.openxmlformats.org/officeDocument/2006/relationships/image" Target="../media/image590.png"/><Relationship Id="rId10" Type="http://schemas.openxmlformats.org/officeDocument/2006/relationships/image" Target="../media/image540.png"/><Relationship Id="rId4" Type="http://schemas.openxmlformats.org/officeDocument/2006/relationships/image" Target="../media/image64.png"/><Relationship Id="rId9" Type="http://schemas.openxmlformats.org/officeDocument/2006/relationships/image" Target="../media/image530.png"/><Relationship Id="rId1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3.png"/><Relationship Id="rId7" Type="http://schemas.openxmlformats.org/officeDocument/2006/relationships/image" Target="../media/image8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8.jpe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8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0.png"/><Relationship Id="rId4" Type="http://schemas.openxmlformats.org/officeDocument/2006/relationships/image" Target="../media/image9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10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07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Instituto Milenio de Investigación en Óptica, MIRO | MIRO ...">
            <a:extLst>
              <a:ext uri="{FF2B5EF4-FFF2-40B4-BE49-F238E27FC236}">
                <a16:creationId xmlns:a16="http://schemas.microsoft.com/office/drawing/2014/main" id="{C0E73A9B-9F0C-BE8A-771D-3C8354AFF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31" y="5325920"/>
            <a:ext cx="2663779" cy="13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/>
          <p:cNvSpPr>
            <a:spLocks noGrp="1"/>
          </p:cNvSpPr>
          <p:nvPr>
            <p:ph type="subTitle" idx="1"/>
          </p:nvPr>
        </p:nvSpPr>
        <p:spPr>
          <a:xfrm>
            <a:off x="1308473" y="3635724"/>
            <a:ext cx="9144000" cy="2912284"/>
          </a:xfrm>
        </p:spPr>
        <p:txBody>
          <a:bodyPr>
            <a:normAutofit/>
          </a:bodyPr>
          <a:lstStyle/>
          <a:p>
            <a:r>
              <a:rPr lang="en-GB" sz="2700" i="1" dirty="0"/>
              <a:t>Dardo Goyeneche</a:t>
            </a:r>
          </a:p>
          <a:p>
            <a:r>
              <a:rPr lang="en-GB" sz="2000" i="1" dirty="0" err="1"/>
              <a:t>Facultad</a:t>
            </a:r>
            <a:r>
              <a:rPr lang="en-GB" sz="2000" i="1" dirty="0"/>
              <a:t> de </a:t>
            </a:r>
            <a:r>
              <a:rPr lang="en-GB" sz="2000" i="1" dirty="0" err="1"/>
              <a:t>Física</a:t>
            </a:r>
            <a:endParaRPr lang="en-GB" sz="2000" i="1" dirty="0"/>
          </a:p>
          <a:p>
            <a:r>
              <a:rPr lang="en-GB" sz="2000" i="1" dirty="0"/>
              <a:t>Pontificia Universidad </a:t>
            </a:r>
            <a:r>
              <a:rPr lang="en-GB" sz="2000" i="1" dirty="0" err="1"/>
              <a:t>Católica</a:t>
            </a:r>
            <a:endParaRPr lang="en-GB" sz="2000" i="1" dirty="0"/>
          </a:p>
          <a:p>
            <a:r>
              <a:rPr lang="en-GB" sz="2000" i="1" dirty="0"/>
              <a:t>Santiago de Chile</a:t>
            </a:r>
          </a:p>
          <a:p>
            <a:endParaRPr lang="en-GB" sz="2000" i="1" dirty="0"/>
          </a:p>
          <a:p>
            <a:r>
              <a:rPr lang="es-CL" sz="2500" dirty="0"/>
              <a:t>Segunda Escuela de Computación Cuántica</a:t>
            </a:r>
          </a:p>
          <a:p>
            <a:endParaRPr lang="en-GB" sz="2000" i="1" dirty="0"/>
          </a:p>
          <a:p>
            <a:endParaRPr lang="en-GB" sz="2000" i="1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691899" y="645005"/>
            <a:ext cx="83771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4000" dirty="0" err="1"/>
              <a:t>Introducción</a:t>
            </a:r>
            <a:r>
              <a:rPr lang="en-US" sz="4000" dirty="0"/>
              <a:t> a la </a:t>
            </a:r>
            <a:r>
              <a:rPr lang="en-US" sz="4000" dirty="0" err="1"/>
              <a:t>Computación</a:t>
            </a:r>
            <a:r>
              <a:rPr lang="en-US" sz="4000" dirty="0"/>
              <a:t> </a:t>
            </a:r>
            <a:r>
              <a:rPr lang="en-US" sz="4000" dirty="0" err="1"/>
              <a:t>Cuántica</a:t>
            </a:r>
            <a:endParaRPr kumimoji="0" lang="es-CL" altLang="es-CL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 descr="Archivo:Escudo de la Pontificia Universidad Católica de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70" y="3801878"/>
            <a:ext cx="1182143" cy="159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gencia Nacional de Investigaci&amp;ooacute;n y Desarrol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136" y="3801878"/>
            <a:ext cx="1561077" cy="14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FB617D-B674-2E3E-055D-7067B104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137" y="5308456"/>
            <a:ext cx="1561078" cy="124152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21C59F-899B-214B-C7AE-9C3D29D1BF37}"/>
              </a:ext>
            </a:extLst>
          </p:cNvPr>
          <p:cNvSpPr txBox="1"/>
          <p:nvPr/>
        </p:nvSpPr>
        <p:spPr>
          <a:xfrm>
            <a:off x="7155167" y="6295856"/>
            <a:ext cx="2697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dardo.goyeneche@uc.cl</a:t>
            </a:r>
          </a:p>
        </p:txBody>
      </p:sp>
    </p:spTree>
    <p:extLst>
      <p:ext uri="{BB962C8B-B14F-4D97-AF65-F5344CB8AC3E}">
        <p14:creationId xmlns:p14="http://schemas.microsoft.com/office/powerpoint/2010/main" val="282206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F6067DD-A1E2-34CD-6260-FA7C4D31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39995"/>
            <a:ext cx="5720729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7BE7E7-0A4B-A44A-3449-11950959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Operaciones físicas con bits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31221-5215-1CD6-1C79-5096C95CC448}"/>
              </a:ext>
            </a:extLst>
          </p:cNvPr>
          <p:cNvSpPr txBox="1"/>
          <p:nvPr/>
        </p:nvSpPr>
        <p:spPr>
          <a:xfrm>
            <a:off x="622844" y="2059477"/>
            <a:ext cx="5008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NAND: sólo se apaga si A y B están encendidas</a:t>
            </a:r>
          </a:p>
        </p:txBody>
      </p:sp>
      <p:pic>
        <p:nvPicPr>
          <p:cNvPr id="9220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DEF00750-84DF-3298-E77D-9E0655409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9" r="16700" b="72568"/>
          <a:stretch/>
        </p:blipFill>
        <p:spPr bwMode="auto">
          <a:xfrm>
            <a:off x="8834002" y="522666"/>
            <a:ext cx="1505528" cy="15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48D3AA7F-AD3D-51CD-4705-ED88F553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3" b="37428"/>
          <a:stretch/>
        </p:blipFill>
        <p:spPr bwMode="auto">
          <a:xfrm>
            <a:off x="7188740" y="2259532"/>
            <a:ext cx="4796051" cy="19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63760917-C9FC-397C-DF5A-E4B4FF13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11" r="34674"/>
          <a:stretch/>
        </p:blipFill>
        <p:spPr bwMode="auto">
          <a:xfrm>
            <a:off x="8020237" y="4350247"/>
            <a:ext cx="3133055" cy="19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7337B79-E709-35CC-AEB0-40D3CDCFBFB8}"/>
              </a:ext>
            </a:extLst>
          </p:cNvPr>
          <p:cNvSpPr/>
          <p:nvPr/>
        </p:nvSpPr>
        <p:spPr>
          <a:xfrm>
            <a:off x="8168979" y="4290407"/>
            <a:ext cx="1505528" cy="21047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C533E4-192A-1CE8-600D-DE80171A2833}"/>
              </a:ext>
            </a:extLst>
          </p:cNvPr>
          <p:cNvSpPr txBox="1"/>
          <p:nvPr/>
        </p:nvSpPr>
        <p:spPr>
          <a:xfrm>
            <a:off x="622844" y="6294348"/>
            <a:ext cx="31897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dirty="0"/>
              <a:t>https://learnlearn.uk/alevelcs/logic-gates-2/</a:t>
            </a:r>
          </a:p>
        </p:txBody>
      </p:sp>
    </p:spTree>
    <p:extLst>
      <p:ext uri="{BB962C8B-B14F-4D97-AF65-F5344CB8AC3E}">
        <p14:creationId xmlns:p14="http://schemas.microsoft.com/office/powerpoint/2010/main" val="366003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EB9ED68-345C-D92B-BB53-AB47C0DC5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39994"/>
            <a:ext cx="5720731" cy="28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7BE7E7-0A4B-A44A-3449-11950959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Operaciones físicas con bits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31221-5215-1CD6-1C79-5096C95CC448}"/>
              </a:ext>
            </a:extLst>
          </p:cNvPr>
          <p:cNvSpPr txBox="1"/>
          <p:nvPr/>
        </p:nvSpPr>
        <p:spPr>
          <a:xfrm>
            <a:off x="622844" y="2059477"/>
            <a:ext cx="4974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NOR: sólo se enciende si A y B están apagadas</a:t>
            </a:r>
          </a:p>
        </p:txBody>
      </p:sp>
      <p:pic>
        <p:nvPicPr>
          <p:cNvPr id="9220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DEF00750-84DF-3298-E77D-9E0655409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9" r="16700" b="72568"/>
          <a:stretch/>
        </p:blipFill>
        <p:spPr bwMode="auto">
          <a:xfrm>
            <a:off x="8834002" y="522666"/>
            <a:ext cx="1505528" cy="15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48D3AA7F-AD3D-51CD-4705-ED88F553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3" b="37428"/>
          <a:stretch/>
        </p:blipFill>
        <p:spPr bwMode="auto">
          <a:xfrm>
            <a:off x="7188740" y="2259532"/>
            <a:ext cx="4796051" cy="19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63760917-C9FC-397C-DF5A-E4B4FF13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11" r="34674"/>
          <a:stretch/>
        </p:blipFill>
        <p:spPr bwMode="auto">
          <a:xfrm>
            <a:off x="8020237" y="4350247"/>
            <a:ext cx="3133055" cy="19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A47BDC2-E6BC-5B33-4F1B-8512877DE878}"/>
              </a:ext>
            </a:extLst>
          </p:cNvPr>
          <p:cNvSpPr/>
          <p:nvPr/>
        </p:nvSpPr>
        <p:spPr>
          <a:xfrm>
            <a:off x="9674504" y="4290407"/>
            <a:ext cx="1505528" cy="21047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B0489C-2791-8A90-2367-2D9EDF3D677E}"/>
              </a:ext>
            </a:extLst>
          </p:cNvPr>
          <p:cNvSpPr txBox="1"/>
          <p:nvPr/>
        </p:nvSpPr>
        <p:spPr>
          <a:xfrm>
            <a:off x="622844" y="6294348"/>
            <a:ext cx="31897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dirty="0"/>
              <a:t>https://learnlearn.uk/alevelcs/logic-gates-2/</a:t>
            </a:r>
          </a:p>
        </p:txBody>
      </p:sp>
    </p:spTree>
    <p:extLst>
      <p:ext uri="{BB962C8B-B14F-4D97-AF65-F5344CB8AC3E}">
        <p14:creationId xmlns:p14="http://schemas.microsoft.com/office/powerpoint/2010/main" val="134117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2F6150-B420-7982-3DEF-45B5013E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Compuertas lógicas universales</a:t>
            </a:r>
          </a:p>
        </p:txBody>
      </p:sp>
      <p:pic>
        <p:nvPicPr>
          <p:cNvPr id="15362" name="Picture 2" descr="No hay ninguna descripción de la foto disponible.">
            <a:extLst>
              <a:ext uri="{FF2B5EF4-FFF2-40B4-BE49-F238E27FC236}">
                <a16:creationId xmlns:a16="http://schemas.microsoft.com/office/drawing/2014/main" id="{E48682ED-3527-37DA-14C1-264C9BFD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32" y="1753097"/>
            <a:ext cx="5444859" cy="46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No hay ninguna descripción de la foto disponible.">
            <a:extLst>
              <a:ext uri="{FF2B5EF4-FFF2-40B4-BE49-F238E27FC236}">
                <a16:creationId xmlns:a16="http://schemas.microsoft.com/office/drawing/2014/main" id="{CB10AF29-9B2C-3EE6-CC8B-ACFAB985D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9" y="1753097"/>
            <a:ext cx="5908964" cy="45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34AF445-A95A-24C6-9FE1-501F64AC2F06}"/>
              </a:ext>
            </a:extLst>
          </p:cNvPr>
          <p:cNvCxnSpPr/>
          <p:nvPr/>
        </p:nvCxnSpPr>
        <p:spPr>
          <a:xfrm>
            <a:off x="6216072" y="1412546"/>
            <a:ext cx="0" cy="5237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400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56567-F447-50A2-6D62-7EFAD694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Implementación física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C8609FF-CCBC-3CEE-243A-B5FCEB2F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02" y="1558766"/>
            <a:ext cx="2929545" cy="291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ow to Build a NOR Gate with Transistors">
            <a:extLst>
              <a:ext uri="{FF2B5EF4-FFF2-40B4-BE49-F238E27FC236}">
                <a16:creationId xmlns:a16="http://schemas.microsoft.com/office/drawing/2014/main" id="{5A08E8D2-7723-F254-1A61-EF68E152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34" y="1635631"/>
            <a:ext cx="3331495" cy="276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D04D51-B2A8-8087-79CF-0DD0701F592F}"/>
              </a:ext>
            </a:extLst>
          </p:cNvPr>
          <p:cNvSpPr txBox="1"/>
          <p:nvPr/>
        </p:nvSpPr>
        <p:spPr>
          <a:xfrm>
            <a:off x="2307271" y="1558765"/>
            <a:ext cx="1352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/>
              <a:t>NAND gate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A94984-DCCE-A32E-7E41-B6952E452E09}"/>
              </a:ext>
            </a:extLst>
          </p:cNvPr>
          <p:cNvSpPr txBox="1"/>
          <p:nvPr/>
        </p:nvSpPr>
        <p:spPr>
          <a:xfrm>
            <a:off x="4710649" y="4738166"/>
            <a:ext cx="70166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500" dirty="0"/>
              <a:t>Cual se implementa en los computadores?</a:t>
            </a:r>
          </a:p>
          <a:p>
            <a:pPr algn="ctr"/>
            <a:endParaRPr lang="es-CL" sz="1000" dirty="0"/>
          </a:p>
          <a:p>
            <a:pPr algn="ctr"/>
            <a:r>
              <a:rPr lang="es-CL" sz="3000" b="1" dirty="0"/>
              <a:t>NAND</a:t>
            </a:r>
          </a:p>
          <a:p>
            <a:pPr algn="ctr"/>
            <a:endParaRPr lang="es-CL" sz="1000" dirty="0"/>
          </a:p>
          <a:p>
            <a:pPr algn="ctr"/>
            <a:r>
              <a:rPr lang="es-CL" sz="2500" dirty="0"/>
              <a:t>Es más simple de fabricar &amp; consume menos energía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634840-3C55-5151-847A-A4D929AC30E3}"/>
              </a:ext>
            </a:extLst>
          </p:cNvPr>
          <p:cNvSpPr txBox="1"/>
          <p:nvPr/>
        </p:nvSpPr>
        <p:spPr>
          <a:xfrm>
            <a:off x="7570418" y="1561874"/>
            <a:ext cx="118468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sz="2000" b="1" dirty="0"/>
              <a:t>NOR gate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6F58A0-FB24-7B4B-5C53-2C49AAC9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57" y="4491180"/>
            <a:ext cx="3634290" cy="18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Orden de magnitud de bytes de información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0749" y="1506387"/>
            <a:ext cx="10515600" cy="4351338"/>
          </a:xfrm>
        </p:spPr>
        <p:txBody>
          <a:bodyPr/>
          <a:lstStyle/>
          <a:p>
            <a:r>
              <a:rPr lang="en-GB" dirty="0"/>
              <a:t>1 MB = 1x10</a:t>
            </a:r>
            <a:r>
              <a:rPr lang="en-GB" baseline="30000" dirty="0"/>
              <a:t>6 </a:t>
            </a:r>
            <a:r>
              <a:rPr lang="en-GB" dirty="0"/>
              <a:t>bytes</a:t>
            </a:r>
          </a:p>
          <a:p>
            <a:r>
              <a:rPr lang="en-GB" dirty="0"/>
              <a:t>1 GB = 1x10</a:t>
            </a:r>
            <a:r>
              <a:rPr lang="en-GB" baseline="30000" dirty="0"/>
              <a:t>9  </a:t>
            </a:r>
            <a:r>
              <a:rPr lang="en-GB" dirty="0"/>
              <a:t>bytes</a:t>
            </a:r>
          </a:p>
          <a:p>
            <a:r>
              <a:rPr lang="en-GB" dirty="0"/>
              <a:t>1 TB = 1x10</a:t>
            </a:r>
            <a:r>
              <a:rPr lang="en-GB" baseline="30000" dirty="0"/>
              <a:t>12</a:t>
            </a:r>
            <a:r>
              <a:rPr lang="en-GB" dirty="0"/>
              <a:t> bytes</a:t>
            </a:r>
          </a:p>
          <a:p>
            <a:endParaRPr lang="en-GB" dirty="0"/>
          </a:p>
        </p:txBody>
      </p:sp>
      <p:pic>
        <p:nvPicPr>
          <p:cNvPr id="2050" name="Picture 2" descr="Vaso de arena | Foto Prem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7" t="18143" r="14662"/>
          <a:stretch/>
        </p:blipFill>
        <p:spPr bwMode="auto">
          <a:xfrm>
            <a:off x="1300114" y="5461362"/>
            <a:ext cx="456253" cy="7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retilla Construcción Llena De Trabajo Arena Con Una Pala Fotos,  Retratos, Imágenes Y Fotografía De Archivo Libres De Derecho. Image  59582772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12442" r="9506"/>
          <a:stretch/>
        </p:blipFill>
        <p:spPr bwMode="auto">
          <a:xfrm>
            <a:off x="3954592" y="4907379"/>
            <a:ext cx="2089953" cy="14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DEO: Un camión vuelca su cargamento de arena encima de un coche policial  en Moscú - R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10593" r="15304"/>
          <a:stretch/>
        </p:blipFill>
        <p:spPr bwMode="auto">
          <a:xfrm>
            <a:off x="7736103" y="3790556"/>
            <a:ext cx="3707876" cy="25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6623298" y="5710318"/>
            <a:ext cx="11128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0" dirty="0"/>
              <a:t>20x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83" y="3263671"/>
            <a:ext cx="858119" cy="883174"/>
          </a:xfrm>
          <a:prstGeom prst="rect">
            <a:avLst/>
          </a:prstGeom>
        </p:spPr>
      </p:pic>
      <p:pic>
        <p:nvPicPr>
          <p:cNvPr id="2060" name="Picture 12" descr="Disquete floppy 5.25 , caracteristicas capacidad .: informaticamoderna.com  :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40" y="3310392"/>
            <a:ext cx="1367544" cy="137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D ROM | Ticnologia Wiki | Fand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527" y="3268617"/>
            <a:ext cx="1348467" cy="135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1TB USB 3.0 Flash Drive - Read Speeds up to 100MBSec Chile | Ubu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841" y="2891806"/>
            <a:ext cx="620400" cy="64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3D78DD-9E9E-AEEC-4024-4916A0B6E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636452"/>
            <a:ext cx="1958240" cy="10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3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1E864CD-AAC0-34FC-7F58-F1DCE3B2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AA8D097-8A58-6991-44D7-E3E310EAD23C}"/>
              </a:ext>
            </a:extLst>
          </p:cNvPr>
          <p:cNvSpPr txBox="1">
            <a:spLocks/>
          </p:cNvSpPr>
          <p:nvPr/>
        </p:nvSpPr>
        <p:spPr>
          <a:xfrm>
            <a:off x="9033165" y="5126181"/>
            <a:ext cx="2689524" cy="8219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bg1"/>
                </a:solidFill>
                <a:latin typeface="Bitstream Vera Serif" panose="02060603050605020204" pitchFamily="18" charset="0"/>
              </a:rPr>
              <a:t>Bits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bg1"/>
                </a:solidFill>
                <a:latin typeface="Bitstream Vera Serif" panose="02060603050605020204" pitchFamily="18" charset="0"/>
              </a:rPr>
              <a:t>cuánticos</a:t>
            </a:r>
            <a:endParaRPr lang="en-US" sz="4000" dirty="0">
              <a:solidFill>
                <a:schemeClr val="bg1"/>
              </a:solidFill>
              <a:latin typeface="Bitstream Vera Serif" panose="020606030506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02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6C40F-0857-35AF-D410-AA15C553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Qubits</a:t>
            </a:r>
          </a:p>
        </p:txBody>
      </p:sp>
      <p:pic>
        <p:nvPicPr>
          <p:cNvPr id="1026" name="Picture 2" descr="912 imágenes, fotos de stock, objetos en 3D y vectores sobre Qubit |  Shutterstock">
            <a:extLst>
              <a:ext uri="{FF2B5EF4-FFF2-40B4-BE49-F238E27FC236}">
                <a16:creationId xmlns:a16="http://schemas.microsoft.com/office/drawing/2014/main" id="{0A880043-4810-BCF7-F75D-332E1A610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"/>
          <a:stretch/>
        </p:blipFill>
        <p:spPr bwMode="auto">
          <a:xfrm>
            <a:off x="1180486" y="3556002"/>
            <a:ext cx="3080259" cy="304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assical Bit vs Quantum Qubit. In the previous blog, I had discussed… | by  Jugaloza | Medium">
            <a:extLst>
              <a:ext uri="{FF2B5EF4-FFF2-40B4-BE49-F238E27FC236}">
                <a16:creationId xmlns:a16="http://schemas.microsoft.com/office/drawing/2014/main" id="{418B4FC5-3771-99E4-19D6-BDD52B3F5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5" t="31731" r="39643" b="6173"/>
          <a:stretch/>
        </p:blipFill>
        <p:spPr bwMode="auto">
          <a:xfrm>
            <a:off x="4672235" y="3556002"/>
            <a:ext cx="1846299" cy="304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assical Bit vs Quantum Qubit. In the previous blog, I had discussed… | by  Jugaloza | Medium">
            <a:extLst>
              <a:ext uri="{FF2B5EF4-FFF2-40B4-BE49-F238E27FC236}">
                <a16:creationId xmlns:a16="http://schemas.microsoft.com/office/drawing/2014/main" id="{5FA3AE0A-B9A3-6505-E9CE-1C04F51B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663" y="521705"/>
            <a:ext cx="4721976" cy="271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antum computing and cybersecurity: How to protect your digital assets">
            <a:extLst>
              <a:ext uri="{FF2B5EF4-FFF2-40B4-BE49-F238E27FC236}">
                <a16:creationId xmlns:a16="http://schemas.microsoft.com/office/drawing/2014/main" id="{3FA2443A-DC9C-DF5E-DC89-5BE52A10C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3" b="31811"/>
          <a:stretch/>
        </p:blipFill>
        <p:spPr bwMode="auto">
          <a:xfrm>
            <a:off x="6930024" y="4261449"/>
            <a:ext cx="5261976" cy="189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55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546" y="16709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Principio de </a:t>
            </a:r>
            <a:r>
              <a:rPr lang="en-GB" dirty="0" err="1"/>
              <a:t>superposición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5405733" y="2403247"/>
                <a:ext cx="25169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40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4000" dirty="0"/>
                  <a:t>  +  </a:t>
                </a:r>
                <a14:m>
                  <m:oMath xmlns:m="http://schemas.openxmlformats.org/officeDocument/2006/math">
                    <m:r>
                      <a:rPr lang="es-CL" sz="4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33" y="2403247"/>
                <a:ext cx="2516957" cy="707886"/>
              </a:xfrm>
              <a:prstGeom prst="rect">
                <a:avLst/>
              </a:prstGeom>
              <a:blipFill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/>
          <p:nvPr/>
        </p:nvCxnSpPr>
        <p:spPr>
          <a:xfrm flipV="1">
            <a:off x="4357519" y="2795398"/>
            <a:ext cx="740033" cy="9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Pera - Iconos gratis de comi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141" y="5304087"/>
            <a:ext cx="597494" cy="59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6768445" y="5043340"/>
            <a:ext cx="1126532" cy="1133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60289DC-CB07-EF39-4839-E76EC64A6D52}"/>
                  </a:ext>
                </a:extLst>
              </p:cNvPr>
              <p:cNvSpPr txBox="1"/>
              <p:nvPr/>
            </p:nvSpPr>
            <p:spPr>
              <a:xfrm>
                <a:off x="1580022" y="2450881"/>
                <a:ext cx="25169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40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4000" dirty="0"/>
                  <a:t>      </a:t>
                </a:r>
                <a14:m>
                  <m:oMath xmlns:m="http://schemas.openxmlformats.org/officeDocument/2006/math">
                    <m:r>
                      <a:rPr lang="es-CL" sz="4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60289DC-CB07-EF39-4839-E76EC64A6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22" y="2450881"/>
                <a:ext cx="251695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>
            <a:extLst>
              <a:ext uri="{FF2B5EF4-FFF2-40B4-BE49-F238E27FC236}">
                <a16:creationId xmlns:a16="http://schemas.microsoft.com/office/drawing/2014/main" id="{ED5F3538-14A9-EA2B-3308-1EC012E0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qubits </a:t>
            </a:r>
            <a:r>
              <a:rPr lang="en-US" dirty="0">
                <a:sym typeface="Symbol" panose="05050102010706020507" pitchFamily="18" charset="2"/>
              </a:rPr>
              <a:t> </a:t>
            </a:r>
            <a:r>
              <a:rPr lang="en-US" dirty="0"/>
              <a:t>bits?</a:t>
            </a:r>
          </a:p>
        </p:txBody>
      </p:sp>
      <p:pic>
        <p:nvPicPr>
          <p:cNvPr id="22" name="Imagen 21" descr="Imagen que contiene interior, viendo, frente, cámara">
            <a:extLst>
              <a:ext uri="{FF2B5EF4-FFF2-40B4-BE49-F238E27FC236}">
                <a16:creationId xmlns:a16="http://schemas.microsoft.com/office/drawing/2014/main" id="{3DF56179-20C2-849C-8700-70DCE500D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11" y="3691926"/>
            <a:ext cx="4417843" cy="248503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FA744FE-A1CE-79BF-0DA0-C065AF0AF89D}"/>
              </a:ext>
            </a:extLst>
          </p:cNvPr>
          <p:cNvSpPr/>
          <p:nvPr/>
        </p:nvSpPr>
        <p:spPr>
          <a:xfrm>
            <a:off x="1691445" y="3278801"/>
            <a:ext cx="3324435" cy="35548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5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Interesante!</a:t>
            </a:r>
          </a:p>
          <a:p>
            <a:pPr algn="ctr"/>
            <a:r>
              <a:rPr lang="es-ES" sz="45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Excitante!</a:t>
            </a:r>
          </a:p>
          <a:p>
            <a:pPr algn="ctr"/>
            <a:r>
              <a:rPr lang="es-ES" sz="45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Fascinante!</a:t>
            </a:r>
          </a:p>
          <a:p>
            <a:pPr algn="ctr"/>
            <a:r>
              <a:rPr lang="es-ES" sz="45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Puedo verlo?</a:t>
            </a:r>
          </a:p>
          <a:p>
            <a:pPr algn="ctr"/>
            <a:r>
              <a:rPr lang="es-ES" sz="45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594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1B737A-A182-3F84-3F3B-13125E2B2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9" b="11209"/>
          <a:stretch/>
        </p:blipFill>
        <p:spPr>
          <a:xfrm>
            <a:off x="1687662" y="3212107"/>
            <a:ext cx="3399289" cy="2683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6A6872D-CF31-B2EA-0A18-F27DEA67B17C}"/>
                  </a:ext>
                </a:extLst>
              </p:cNvPr>
              <p:cNvSpPr txBox="1"/>
              <p:nvPr/>
            </p:nvSpPr>
            <p:spPr>
              <a:xfrm rot="20812580">
                <a:off x="2201517" y="3545317"/>
                <a:ext cx="75441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500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5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GB" sz="5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6A6872D-CF31-B2EA-0A18-F27DEA67B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12580">
                <a:off x="2201517" y="3545317"/>
                <a:ext cx="754410" cy="861774"/>
              </a:xfrm>
              <a:prstGeom prst="rect">
                <a:avLst/>
              </a:prstGeom>
              <a:blipFill>
                <a:blip r:embed="rId3"/>
                <a:stretch>
                  <a:fillRect r="-584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FDA3A52-2550-19D7-B7B7-68E4A706DA04}"/>
                  </a:ext>
                </a:extLst>
              </p:cNvPr>
              <p:cNvSpPr txBox="1"/>
              <p:nvPr/>
            </p:nvSpPr>
            <p:spPr>
              <a:xfrm rot="1078188">
                <a:off x="3661643" y="3800248"/>
                <a:ext cx="75441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500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5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50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FDA3A52-2550-19D7-B7B7-68E4A706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78188">
                <a:off x="3661643" y="3800248"/>
                <a:ext cx="754410" cy="861774"/>
              </a:xfrm>
              <a:prstGeom prst="rect">
                <a:avLst/>
              </a:prstGeom>
              <a:blipFill>
                <a:blip r:embed="rId4"/>
                <a:stretch>
                  <a:fillRect r="-245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19E15DCB-1B46-6F78-2102-6FC7BF242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02" b="17805"/>
          <a:stretch/>
        </p:blipFill>
        <p:spPr>
          <a:xfrm>
            <a:off x="7513610" y="2750241"/>
            <a:ext cx="2990728" cy="2768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C2FBF7-5550-DBEF-1148-9D9AE55FE209}"/>
                  </a:ext>
                </a:extLst>
              </p:cNvPr>
              <p:cNvSpPr txBox="1"/>
              <p:nvPr/>
            </p:nvSpPr>
            <p:spPr>
              <a:xfrm>
                <a:off x="7917800" y="6078992"/>
                <a:ext cx="15944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30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3000" dirty="0"/>
                  <a:t>  </a:t>
                </a:r>
                <a14:m>
                  <m:oMath xmlns:m="http://schemas.openxmlformats.org/officeDocument/2006/math">
                    <m:r>
                      <a:rPr lang="es-CL" sz="3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3000" dirty="0"/>
                  <a:t> 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C2FBF7-5550-DBEF-1148-9D9AE55FE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00" y="6078992"/>
                <a:ext cx="159449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BAC243B-9986-2EA7-0FB9-1CC7A857851F}"/>
              </a:ext>
            </a:extLst>
          </p:cNvPr>
          <p:cNvCxnSpPr/>
          <p:nvPr/>
        </p:nvCxnSpPr>
        <p:spPr>
          <a:xfrm flipV="1">
            <a:off x="8209711" y="5518779"/>
            <a:ext cx="0" cy="482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74F79C3-9930-6891-5312-07470A89B343}"/>
              </a:ext>
            </a:extLst>
          </p:cNvPr>
          <p:cNvCxnSpPr/>
          <p:nvPr/>
        </p:nvCxnSpPr>
        <p:spPr>
          <a:xfrm flipV="1">
            <a:off x="8879696" y="5524759"/>
            <a:ext cx="0" cy="482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99336C-5595-FB28-07B8-892ABC031A30}"/>
              </a:ext>
            </a:extLst>
          </p:cNvPr>
          <p:cNvSpPr txBox="1"/>
          <p:nvPr/>
        </p:nvSpPr>
        <p:spPr>
          <a:xfrm>
            <a:off x="1940435" y="2015856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latin typeface="Bitstream Vera Serif" panose="02060603050605020204" pitchFamily="18" charset="0"/>
              </a:rPr>
              <a:t>Presencial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7720A8-25D5-D057-5FD1-8AA8511F7E10}"/>
              </a:ext>
            </a:extLst>
          </p:cNvPr>
          <p:cNvSpPr txBox="1"/>
          <p:nvPr/>
        </p:nvSpPr>
        <p:spPr>
          <a:xfrm>
            <a:off x="7917800" y="2021757"/>
            <a:ext cx="196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latin typeface="Bitstream Vera Serif" panose="02060603050605020204" pitchFamily="18" charset="0"/>
              </a:rPr>
              <a:t>Virtual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0346A0A-18AE-1A21-601E-5B87968CCBC9}"/>
                  </a:ext>
                </a:extLst>
              </p:cNvPr>
              <p:cNvSpPr txBox="1"/>
              <p:nvPr/>
            </p:nvSpPr>
            <p:spPr>
              <a:xfrm>
                <a:off x="4499959" y="665717"/>
                <a:ext cx="278073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50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5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5000" dirty="0"/>
                  <a:t>  +  </a:t>
                </a:r>
                <a14:m>
                  <m:oMath xmlns:m="http://schemas.openxmlformats.org/officeDocument/2006/math">
                    <m:r>
                      <a:rPr lang="es-CL" sz="5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5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50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0346A0A-18AE-1A21-601E-5B87968CC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59" y="665717"/>
                <a:ext cx="2780735" cy="861774"/>
              </a:xfrm>
              <a:prstGeom prst="rect">
                <a:avLst/>
              </a:prstGeom>
              <a:blipFill>
                <a:blip r:embed="rId7"/>
                <a:stretch>
                  <a:fillRect t="-16197" b="-387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>
            <a:extLst>
              <a:ext uri="{FF2B5EF4-FFF2-40B4-BE49-F238E27FC236}">
                <a16:creationId xmlns:a16="http://schemas.microsoft.com/office/drawing/2014/main" id="{A2A1AD84-C713-DACC-B5C8-D48D7094A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6823" y="751800"/>
            <a:ext cx="1958240" cy="10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40 Of The Best “True Crime” Memes | Bored Panda">
            <a:extLst>
              <a:ext uri="{FF2B5EF4-FFF2-40B4-BE49-F238E27FC236}">
                <a16:creationId xmlns:a16="http://schemas.microsoft.com/office/drawing/2014/main" id="{B83FB07D-060B-E758-3AFE-31038F86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 t="32818"/>
          <a:stretch/>
        </p:blipFill>
        <p:spPr bwMode="auto">
          <a:xfrm>
            <a:off x="4096966" y="781969"/>
            <a:ext cx="3998068" cy="52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/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 +  </a:t>
                </a:r>
                <a14:m>
                  <m:oMath xmlns:m="http://schemas.openxmlformats.org/officeDocument/2006/math">
                    <m:r>
                      <a:rPr lang="es-CL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blipFill>
                <a:blip r:embed="rId3"/>
                <a:stretch>
                  <a:fillRect t="-18675" b="-40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77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6C37-6894-4D45-692A-F22D3B64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Reglas del juego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D05486-3408-C481-3F5C-0076F4694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Dos equipos: Presencial y Virtual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Preguntas interesantes suman 1 punto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Batallas ganadas suman 5 puntos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Sana competencia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AB32D8-EACC-8AF9-4BAF-0F201F75E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65" y="4433698"/>
            <a:ext cx="3634290" cy="18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5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40 Of The Best “True Crime” Memes | Bored Panda">
            <a:extLst>
              <a:ext uri="{FF2B5EF4-FFF2-40B4-BE49-F238E27FC236}">
                <a16:creationId xmlns:a16="http://schemas.microsoft.com/office/drawing/2014/main" id="{E001CB15-B52D-AD6E-87FF-4A333054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8" r="50714"/>
          <a:stretch/>
        </p:blipFill>
        <p:spPr bwMode="auto">
          <a:xfrm>
            <a:off x="4096966" y="781969"/>
            <a:ext cx="3998068" cy="52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/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4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40 Of The Best “True Crime” Memes | Bored Panda">
            <a:extLst>
              <a:ext uri="{FF2B5EF4-FFF2-40B4-BE49-F238E27FC236}">
                <a16:creationId xmlns:a16="http://schemas.microsoft.com/office/drawing/2014/main" id="{B83FB07D-060B-E758-3AFE-31038F86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 t="32818"/>
          <a:stretch/>
        </p:blipFill>
        <p:spPr bwMode="auto">
          <a:xfrm>
            <a:off x="4096966" y="781969"/>
            <a:ext cx="3998068" cy="52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/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 +  </a:t>
                </a:r>
                <a14:m>
                  <m:oMath xmlns:m="http://schemas.openxmlformats.org/officeDocument/2006/math">
                    <m:r>
                      <a:rPr lang="es-CL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blipFill>
                <a:blip r:embed="rId3"/>
                <a:stretch>
                  <a:fillRect t="-18675" b="-40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024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40 Of The Best “True Crime” Memes | Bored Panda">
            <a:extLst>
              <a:ext uri="{FF2B5EF4-FFF2-40B4-BE49-F238E27FC236}">
                <a16:creationId xmlns:a16="http://schemas.microsoft.com/office/drawing/2014/main" id="{E001CB15-B52D-AD6E-87FF-4A333054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8" r="50714"/>
          <a:stretch/>
        </p:blipFill>
        <p:spPr bwMode="auto">
          <a:xfrm>
            <a:off x="4096966" y="781969"/>
            <a:ext cx="3998068" cy="52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/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445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40 Of The Best “True Crime” Memes | Bored Panda">
            <a:extLst>
              <a:ext uri="{FF2B5EF4-FFF2-40B4-BE49-F238E27FC236}">
                <a16:creationId xmlns:a16="http://schemas.microsoft.com/office/drawing/2014/main" id="{B83FB07D-060B-E758-3AFE-31038F86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 t="32818"/>
          <a:stretch/>
        </p:blipFill>
        <p:spPr bwMode="auto">
          <a:xfrm>
            <a:off x="4096966" y="781969"/>
            <a:ext cx="3998068" cy="52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/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 +  </a:t>
                </a:r>
                <a14:m>
                  <m:oMath xmlns:m="http://schemas.openxmlformats.org/officeDocument/2006/math">
                    <m:r>
                      <a:rPr lang="es-CL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blipFill>
                <a:blip r:embed="rId3"/>
                <a:stretch>
                  <a:fillRect t="-18675" b="-40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03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40 Of The Best “True Crime” Memes | Bored Panda">
            <a:extLst>
              <a:ext uri="{FF2B5EF4-FFF2-40B4-BE49-F238E27FC236}">
                <a16:creationId xmlns:a16="http://schemas.microsoft.com/office/drawing/2014/main" id="{E001CB15-B52D-AD6E-87FF-4A333054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8" r="50714"/>
          <a:stretch/>
        </p:blipFill>
        <p:spPr bwMode="auto">
          <a:xfrm>
            <a:off x="4096966" y="781969"/>
            <a:ext cx="3998068" cy="52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/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4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40 Of The Best “True Crime” Memes | Bored Panda">
            <a:extLst>
              <a:ext uri="{FF2B5EF4-FFF2-40B4-BE49-F238E27FC236}">
                <a16:creationId xmlns:a16="http://schemas.microsoft.com/office/drawing/2014/main" id="{B83FB07D-060B-E758-3AFE-31038F86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4" t="32818"/>
          <a:stretch/>
        </p:blipFill>
        <p:spPr bwMode="auto">
          <a:xfrm>
            <a:off x="4096966" y="781969"/>
            <a:ext cx="3998068" cy="52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/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L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 +  </a:t>
                </a:r>
                <a14:m>
                  <m:oMath xmlns:m="http://schemas.openxmlformats.org/officeDocument/2006/math">
                    <m:r>
                      <a:rPr lang="es-CL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s-CL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blipFill>
                <a:blip r:embed="rId3"/>
                <a:stretch>
                  <a:fillRect t="-18675" b="-40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915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40 Of The Best “True Crime” Memes | Bored Panda">
            <a:extLst>
              <a:ext uri="{FF2B5EF4-FFF2-40B4-BE49-F238E27FC236}">
                <a16:creationId xmlns:a16="http://schemas.microsoft.com/office/drawing/2014/main" id="{E001CB15-B52D-AD6E-87FF-4A333054E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18" r="50714"/>
          <a:stretch/>
        </p:blipFill>
        <p:spPr bwMode="auto">
          <a:xfrm>
            <a:off x="4096966" y="781969"/>
            <a:ext cx="3998068" cy="52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/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594F132-5C24-1B27-2CCC-943DA0E4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4929591"/>
                <a:ext cx="328612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71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uantum Physics &amp; Superposition (Illustration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57" y="1838622"/>
            <a:ext cx="7797061" cy="4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933338" y="1587631"/>
            <a:ext cx="8131277" cy="904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040918-83A0-D71E-1696-A2F444D3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Quantum skater</a:t>
            </a:r>
          </a:p>
        </p:txBody>
      </p:sp>
    </p:spTree>
    <p:extLst>
      <p:ext uri="{BB962C8B-B14F-4D97-AF65-F5344CB8AC3E}">
        <p14:creationId xmlns:p14="http://schemas.microsoft.com/office/powerpoint/2010/main" val="2792807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th, Science, And Frustration: The Art Of Dealing With The Confusing">
            <a:extLst>
              <a:ext uri="{FF2B5EF4-FFF2-40B4-BE49-F238E27FC236}">
                <a16:creationId xmlns:a16="http://schemas.microsoft.com/office/drawing/2014/main" id="{1AD04D0A-FE3A-3E43-7EEB-3DEB0BCB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2202032"/>
            <a:ext cx="5575300" cy="3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892130-F8AD-82BA-0446-DE4C24B1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postulado</a:t>
            </a:r>
            <a:r>
              <a:rPr lang="en-US" dirty="0"/>
              <a:t> del </a:t>
            </a:r>
            <a:r>
              <a:rPr lang="en-US" dirty="0" err="1"/>
              <a:t>colapso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0134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92CE5-5225-B018-A933-8DC2E9D9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postulado</a:t>
            </a:r>
            <a:r>
              <a:rPr lang="en-US" dirty="0"/>
              <a:t> del </a:t>
            </a:r>
            <a:r>
              <a:rPr lang="en-US" dirty="0" err="1"/>
              <a:t>colapso</a:t>
            </a:r>
            <a:r>
              <a:rPr lang="en-US" dirty="0"/>
              <a:t>?</a:t>
            </a:r>
          </a:p>
        </p:txBody>
      </p:sp>
      <p:pic>
        <p:nvPicPr>
          <p:cNvPr id="4098" name="Picture 2" descr="The Stern–Gerlach experiment at 100 | Nature Reviews Physics">
            <a:extLst>
              <a:ext uri="{FF2B5EF4-FFF2-40B4-BE49-F238E27FC236}">
                <a16:creationId xmlns:a16="http://schemas.microsoft.com/office/drawing/2014/main" id="{365B6EDD-0275-274D-8D68-367A710F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233" y="2539919"/>
            <a:ext cx="3301445" cy="212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xperiment in Physics &gt; Appendix 5: Right Experiment, Wrong Theory: The  Stern-Gerlach Experiment (Stanford Encyclopedia of Philosophy)">
            <a:extLst>
              <a:ext uri="{FF2B5EF4-FFF2-40B4-BE49-F238E27FC236}">
                <a16:creationId xmlns:a16="http://schemas.microsoft.com/office/drawing/2014/main" id="{97CBB6E8-B023-9BF4-5B9F-6EFF811D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361744"/>
            <a:ext cx="48291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26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interior, monitor, tabla, computadora">
            <a:extLst>
              <a:ext uri="{FF2B5EF4-FFF2-40B4-BE49-F238E27FC236}">
                <a16:creationId xmlns:a16="http://schemas.microsoft.com/office/drawing/2014/main" id="{3F364DE0-3515-43AC-8D1B-06D09BC00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7" t="10885" r="13873" b="9660"/>
          <a:stretch/>
        </p:blipFill>
        <p:spPr>
          <a:xfrm>
            <a:off x="19794" y="0"/>
            <a:ext cx="12172206" cy="6841495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0F513B3-BFE2-6F11-0135-09D14B8E59AE}"/>
              </a:ext>
            </a:extLst>
          </p:cNvPr>
          <p:cNvSpPr txBox="1">
            <a:spLocks/>
          </p:cNvSpPr>
          <p:nvPr/>
        </p:nvSpPr>
        <p:spPr>
          <a:xfrm>
            <a:off x="9033165" y="5126181"/>
            <a:ext cx="2689524" cy="8219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bg1"/>
                </a:solidFill>
                <a:latin typeface="Bitstream Vera Serif" panose="02060603050605020204" pitchFamily="18" charset="0"/>
              </a:rPr>
              <a:t>Bits y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bg1"/>
                </a:solidFill>
                <a:latin typeface="Bitstream Vera Serif" panose="02060603050605020204" pitchFamily="18" charset="0"/>
              </a:rPr>
              <a:t>bites</a:t>
            </a:r>
          </a:p>
        </p:txBody>
      </p:sp>
    </p:spTree>
    <p:extLst>
      <p:ext uri="{BB962C8B-B14F-4D97-AF65-F5344CB8AC3E}">
        <p14:creationId xmlns:p14="http://schemas.microsoft.com/office/powerpoint/2010/main" val="2245101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92CE5-5225-B018-A933-8DC2E9D9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postulado</a:t>
            </a:r>
            <a:r>
              <a:rPr lang="en-US" dirty="0"/>
              <a:t> del </a:t>
            </a:r>
            <a:r>
              <a:rPr lang="en-US" dirty="0" err="1"/>
              <a:t>colapso</a:t>
            </a:r>
            <a:r>
              <a:rPr lang="en-US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ECE872-998D-D543-0A10-73E55BC54368}"/>
              </a:ext>
            </a:extLst>
          </p:cNvPr>
          <p:cNvSpPr txBox="1"/>
          <p:nvPr/>
        </p:nvSpPr>
        <p:spPr>
          <a:xfrm>
            <a:off x="3786501" y="2444277"/>
            <a:ext cx="4290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/>
              <a:t>Presencial vs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1A94BC-70E4-AFE7-2287-6416EE8D0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55" y="3271706"/>
            <a:ext cx="2726314" cy="14089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8919BB1-04C1-D3AB-5BFF-3B770C4BD516}"/>
              </a:ext>
            </a:extLst>
          </p:cNvPr>
          <p:cNvSpPr txBox="1"/>
          <p:nvPr/>
        </p:nvSpPr>
        <p:spPr>
          <a:xfrm>
            <a:off x="4312466" y="4994694"/>
            <a:ext cx="35670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500" dirty="0"/>
              <a:t>3 respuestas Presenciales </a:t>
            </a:r>
          </a:p>
          <a:p>
            <a:pPr algn="ctr"/>
            <a:r>
              <a:rPr lang="es-CL" sz="2500" dirty="0"/>
              <a:t>3 respuestas Virtuales</a:t>
            </a:r>
          </a:p>
        </p:txBody>
      </p:sp>
    </p:spTree>
    <p:extLst>
      <p:ext uri="{BB962C8B-B14F-4D97-AF65-F5344CB8AC3E}">
        <p14:creationId xmlns:p14="http://schemas.microsoft.com/office/powerpoint/2010/main" val="2617500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92CE5-5225-B018-A933-8DC2E9D9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postulado</a:t>
            </a:r>
            <a:r>
              <a:rPr lang="en-US" dirty="0"/>
              <a:t> del </a:t>
            </a:r>
            <a:r>
              <a:rPr lang="en-US" dirty="0" err="1"/>
              <a:t>colapso</a:t>
            </a:r>
            <a:r>
              <a:rPr lang="en-U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D6965-BFA2-0C24-848C-02379CCF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761"/>
            <a:ext cx="10515600" cy="5243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Principio de </a:t>
            </a:r>
            <a:r>
              <a:rPr lang="en-US" dirty="0" err="1"/>
              <a:t>repetibilidad</a:t>
            </a:r>
            <a:endParaRPr lang="en-US" dirty="0"/>
          </a:p>
        </p:txBody>
      </p:sp>
      <p:pic>
        <p:nvPicPr>
          <p:cNvPr id="4100" name="Picture 4" descr="Experiment in Physics &gt; Appendix 5: Right Experiment, Wrong Theory: The  Stern-Gerlach Experiment (Stanford Encyclopedia of Philosophy)">
            <a:extLst>
              <a:ext uri="{FF2B5EF4-FFF2-40B4-BE49-F238E27FC236}">
                <a16:creationId xmlns:a16="http://schemas.microsoft.com/office/drawing/2014/main" id="{B87D1242-8766-7284-DD19-19E215C86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361744"/>
            <a:ext cx="48291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B79F25CC-83CD-DC0A-B1BA-2C6E4F3CC8B6}"/>
              </a:ext>
            </a:extLst>
          </p:cNvPr>
          <p:cNvSpPr/>
          <p:nvPr/>
        </p:nvSpPr>
        <p:spPr>
          <a:xfrm>
            <a:off x="5295438" y="3188170"/>
            <a:ext cx="301841" cy="3018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507756F-4E96-A27B-C439-6E63EC6C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118" y="2237601"/>
            <a:ext cx="2470560" cy="200928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562B45AD-D625-5670-359C-C3807B0010EB}"/>
              </a:ext>
            </a:extLst>
          </p:cNvPr>
          <p:cNvSpPr/>
          <p:nvPr/>
        </p:nvSpPr>
        <p:spPr>
          <a:xfrm>
            <a:off x="7657640" y="2900322"/>
            <a:ext cx="173548" cy="173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622D9F-0FA4-8A43-00F4-3C75C255F713}"/>
              </a:ext>
            </a:extLst>
          </p:cNvPr>
          <p:cNvSpPr txBox="1"/>
          <p:nvPr/>
        </p:nvSpPr>
        <p:spPr>
          <a:xfrm>
            <a:off x="600854" y="4909606"/>
            <a:ext cx="111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Una </a:t>
            </a:r>
            <a:r>
              <a:rPr lang="en-US" dirty="0" err="1"/>
              <a:t>cantidad</a:t>
            </a:r>
            <a:r>
              <a:rPr lang="en-US" dirty="0"/>
              <a:t> </a:t>
            </a:r>
            <a:r>
              <a:rPr lang="en-US" dirty="0" err="1"/>
              <a:t>observada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experimento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repite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experimento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físico</a:t>
            </a: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3EDA8E1-DCF4-1BEF-E863-78CEA3ADE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733" y="1937058"/>
            <a:ext cx="2470560" cy="2009284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3A4DE40D-7A9E-7A4F-1CB8-EBE38742B0E8}"/>
              </a:ext>
            </a:extLst>
          </p:cNvPr>
          <p:cNvSpPr/>
          <p:nvPr/>
        </p:nvSpPr>
        <p:spPr>
          <a:xfrm>
            <a:off x="10016255" y="2599779"/>
            <a:ext cx="173548" cy="173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lever&quot; Meme Templates - Imgflip">
            <a:extLst>
              <a:ext uri="{FF2B5EF4-FFF2-40B4-BE49-F238E27FC236}">
                <a16:creationId xmlns:a16="http://schemas.microsoft.com/office/drawing/2014/main" id="{75F6DB4D-CB98-C105-F666-49CAF722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095" y="5589934"/>
            <a:ext cx="1375645" cy="112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18BAB8-BD77-B0C1-E709-80C619DEB75B}"/>
              </a:ext>
            </a:extLst>
          </p:cNvPr>
          <p:cNvSpPr txBox="1"/>
          <p:nvPr/>
        </p:nvSpPr>
        <p:spPr>
          <a:xfrm>
            <a:off x="1659585" y="5481477"/>
            <a:ext cx="286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 Principio de </a:t>
            </a:r>
            <a:r>
              <a:rPr lang="en-US" dirty="0" err="1"/>
              <a:t>Repetibilidad</a:t>
            </a:r>
            <a:r>
              <a:rPr lang="en-US" dirty="0"/>
              <a:t> </a:t>
            </a:r>
            <a:r>
              <a:rPr lang="en-US" b="1" dirty="0"/>
              <a:t>no </a:t>
            </a:r>
            <a:r>
              <a:rPr lang="en-US" b="1" dirty="0" err="1"/>
              <a:t>entra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conflicto</a:t>
            </a:r>
            <a:r>
              <a:rPr lang="en-US" dirty="0"/>
              <a:t> con la </a:t>
            </a:r>
            <a:r>
              <a:rPr lang="en-US" dirty="0" err="1"/>
              <a:t>naturaleza</a:t>
            </a:r>
            <a:r>
              <a:rPr lang="en-US" dirty="0"/>
              <a:t> </a:t>
            </a:r>
            <a:r>
              <a:rPr lang="en-US" dirty="0" err="1"/>
              <a:t>aleatoria</a:t>
            </a:r>
            <a:r>
              <a:rPr lang="en-US" dirty="0"/>
              <a:t> de la </a:t>
            </a:r>
            <a:r>
              <a:rPr lang="en-US" dirty="0" err="1"/>
              <a:t>mecánica</a:t>
            </a:r>
            <a:r>
              <a:rPr lang="en-US" dirty="0"/>
              <a:t> </a:t>
            </a:r>
            <a:r>
              <a:rPr lang="en-US" dirty="0" err="1"/>
              <a:t>cuántica</a:t>
            </a:r>
            <a:endParaRPr lang="en-U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A55DA35-B75D-90AF-DB8F-6C311F62F1D9}"/>
              </a:ext>
            </a:extLst>
          </p:cNvPr>
          <p:cNvSpPr txBox="1"/>
          <p:nvPr/>
        </p:nvSpPr>
        <p:spPr>
          <a:xfrm>
            <a:off x="7655407" y="5718789"/>
            <a:ext cx="2103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 </a:t>
            </a:r>
            <a:r>
              <a:rPr lang="en-US" b="1" dirty="0" err="1"/>
              <a:t>aplica</a:t>
            </a:r>
            <a:r>
              <a:rPr lang="en-US" b="1" dirty="0"/>
              <a:t> al </a:t>
            </a:r>
          </a:p>
          <a:p>
            <a:pPr algn="ctr"/>
            <a:r>
              <a:rPr lang="en-US" b="1" dirty="0"/>
              <a:t>primer </a:t>
            </a:r>
            <a:r>
              <a:rPr lang="en-US" b="1" dirty="0" err="1"/>
              <a:t>experimento</a:t>
            </a:r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FB00C6D-74CD-CF1C-1AE1-A69B6424DB76}"/>
              </a:ext>
            </a:extLst>
          </p:cNvPr>
          <p:cNvSpPr txBox="1"/>
          <p:nvPr/>
        </p:nvSpPr>
        <p:spPr>
          <a:xfrm>
            <a:off x="5943778" y="5500965"/>
            <a:ext cx="1199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Por </a:t>
            </a:r>
            <a:r>
              <a:rPr lang="en-US" b="1" dirty="0" err="1"/>
              <a:t>qué</a:t>
            </a:r>
            <a:r>
              <a:rPr lang="en-US" b="1" dirty="0"/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FDB623-07AB-46B7-0232-4C8FE4308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25" y="5941659"/>
            <a:ext cx="1112135" cy="5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quantun computing">
            <a:extLst>
              <a:ext uri="{FF2B5EF4-FFF2-40B4-BE49-F238E27FC236}">
                <a16:creationId xmlns:a16="http://schemas.microsoft.com/office/drawing/2014/main" id="{761B3E93-C333-C67A-7A2B-22D438A1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E57790-35D7-12A4-3A2C-3C653851F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713" y="5213589"/>
            <a:ext cx="3675212" cy="46672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4000" dirty="0" err="1">
                <a:solidFill>
                  <a:schemeClr val="bg1"/>
                </a:solidFill>
                <a:latin typeface="Bitstream Vera Serif" panose="02060603050605020204" pitchFamily="18" charset="0"/>
              </a:rPr>
              <a:t>Computación</a:t>
            </a:r>
            <a:r>
              <a:rPr lang="en-US" sz="4000" dirty="0">
                <a:solidFill>
                  <a:schemeClr val="bg1"/>
                </a:solidFill>
                <a:latin typeface="Bitstream Vera Serif" panose="020606030506050202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itstream Vera Serif" panose="02060603050605020204" pitchFamily="18" charset="0"/>
              </a:rPr>
              <a:t>cuántica</a:t>
            </a:r>
            <a:endParaRPr lang="en-US" sz="4000" dirty="0">
              <a:solidFill>
                <a:schemeClr val="bg1"/>
              </a:solidFill>
              <a:latin typeface="Bitstream Vera Serif" panose="020606030506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7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60949D9C-699F-A0A2-DF68-D6EC4CB662D2}"/>
              </a:ext>
            </a:extLst>
          </p:cNvPr>
          <p:cNvSpPr txBox="1"/>
          <p:nvPr/>
        </p:nvSpPr>
        <p:spPr>
          <a:xfrm>
            <a:off x="7989787" y="1355061"/>
            <a:ext cx="358812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CL" b="1" dirty="0"/>
          </a:p>
          <a:p>
            <a:pPr algn="ctr"/>
            <a:endParaRPr lang="es-CL" b="1" dirty="0"/>
          </a:p>
          <a:p>
            <a:pPr algn="ctr"/>
            <a:endParaRPr lang="es-CL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C4D6EA5-4EDF-4048-ABCB-2D5D3DB1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L" dirty="0"/>
              <a:t>Transistor y Ley de Moore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C1B87F-5902-AE66-C686-F13D5369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697" y="2615426"/>
            <a:ext cx="2858605" cy="14773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7E3E3D6-4077-3E12-FB69-63A5A906DD85}"/>
              </a:ext>
            </a:extLst>
          </p:cNvPr>
          <p:cNvSpPr txBox="1"/>
          <p:nvPr/>
        </p:nvSpPr>
        <p:spPr>
          <a:xfrm>
            <a:off x="3845159" y="4706812"/>
            <a:ext cx="45016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3000" dirty="0"/>
              <a:t>Quién inventó el transistor?</a:t>
            </a:r>
          </a:p>
          <a:p>
            <a:pPr algn="ctr"/>
            <a:endParaRPr lang="es-CL" sz="3000" dirty="0"/>
          </a:p>
          <a:p>
            <a:pPr algn="ctr"/>
            <a:r>
              <a:rPr lang="es-CL" sz="3000" dirty="0"/>
              <a:t>Qué dice la Ley de Moore?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8CCECF-8E0F-F1DF-262D-AB8E52372ED1}"/>
              </a:ext>
            </a:extLst>
          </p:cNvPr>
          <p:cNvSpPr txBox="1"/>
          <p:nvPr/>
        </p:nvSpPr>
        <p:spPr>
          <a:xfrm>
            <a:off x="8126082" y="1535502"/>
            <a:ext cx="337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Sólo 10 segundos para responder!</a:t>
            </a:r>
          </a:p>
          <a:p>
            <a:pPr algn="ctr"/>
            <a:r>
              <a:rPr lang="es-CL" dirty="0"/>
              <a:t>(Por cuestiones de decoherencia)</a:t>
            </a:r>
          </a:p>
        </p:txBody>
      </p:sp>
    </p:spTree>
    <p:extLst>
      <p:ext uri="{BB962C8B-B14F-4D97-AF65-F5344CB8AC3E}">
        <p14:creationId xmlns:p14="http://schemas.microsoft.com/office/powerpoint/2010/main" val="21608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C4D6EA5-4EDF-4048-ABCB-2D5D3DB1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L" dirty="0"/>
              <a:t>Transistor y Ley de Moore</a:t>
            </a:r>
          </a:p>
        </p:txBody>
      </p:sp>
      <p:pic>
        <p:nvPicPr>
          <p:cNvPr id="6156" name="Picture 12" descr="Qué es la Ley de Moore - Carballar.com">
            <a:extLst>
              <a:ext uri="{FF2B5EF4-FFF2-40B4-BE49-F238E27FC236}">
                <a16:creationId xmlns:a16="http://schemas.microsoft.com/office/drawing/2014/main" id="{910C39A8-149E-4A4D-8409-4748EB1E6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891" y="2584376"/>
            <a:ext cx="6399264" cy="356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History of the Transistor Marches On - News">
            <a:extLst>
              <a:ext uri="{FF2B5EF4-FFF2-40B4-BE49-F238E27FC236}">
                <a16:creationId xmlns:a16="http://schemas.microsoft.com/office/drawing/2014/main" id="{3E685A97-B373-4E19-5375-618575C6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8" y="2583885"/>
            <a:ext cx="4462733" cy="35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10D0F0-9B93-EE88-BF57-67185189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25" y="541844"/>
            <a:ext cx="1544464" cy="164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FD03510-4E6E-E842-1A7A-D04A4DDB95EE}"/>
              </a:ext>
            </a:extLst>
          </p:cNvPr>
          <p:cNvSpPr txBox="1"/>
          <p:nvPr/>
        </p:nvSpPr>
        <p:spPr>
          <a:xfrm>
            <a:off x="7044378" y="1496581"/>
            <a:ext cx="26020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500" b="1" dirty="0">
                <a:latin typeface="+mj-lt"/>
              </a:rPr>
              <a:t>Transistor (1925)</a:t>
            </a:r>
            <a:r>
              <a:rPr lang="es-CL" sz="1500" dirty="0">
                <a:latin typeface="+mj-lt"/>
              </a:rPr>
              <a:t>: </a:t>
            </a:r>
            <a:r>
              <a:rPr lang="es-MX" sz="1500" i="0" dirty="0">
                <a:solidFill>
                  <a:srgbClr val="000000"/>
                </a:solidFill>
                <a:effectLst/>
                <a:latin typeface="+mj-lt"/>
              </a:rPr>
              <a:t>modifica</a:t>
            </a:r>
            <a:r>
              <a:rPr lang="es-MX" sz="1500" b="0" i="0" dirty="0">
                <a:solidFill>
                  <a:srgbClr val="000000"/>
                </a:solidFill>
                <a:effectLst/>
                <a:latin typeface="+mj-lt"/>
              </a:rPr>
              <a:t> una señal eléctrica de salida en respuesta a una de entrada</a:t>
            </a:r>
            <a:endParaRPr lang="es-CL" sz="1500" dirty="0">
              <a:latin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E3DD559-1CE8-2671-6759-FC2A4B3EDC21}"/>
              </a:ext>
            </a:extLst>
          </p:cNvPr>
          <p:cNvSpPr txBox="1"/>
          <p:nvPr/>
        </p:nvSpPr>
        <p:spPr>
          <a:xfrm>
            <a:off x="8307992" y="463358"/>
            <a:ext cx="13633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/>
              <a:t>Julius </a:t>
            </a:r>
            <a:r>
              <a:rPr lang="es-CL" sz="1500" dirty="0" err="1"/>
              <a:t>Lilienfeld</a:t>
            </a:r>
            <a:endParaRPr lang="es-CL" sz="1500" dirty="0"/>
          </a:p>
        </p:txBody>
      </p:sp>
    </p:spTree>
    <p:extLst>
      <p:ext uri="{BB962C8B-B14F-4D97-AF65-F5344CB8AC3E}">
        <p14:creationId xmlns:p14="http://schemas.microsoft.com/office/powerpoint/2010/main" val="36819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90D95F9-A1AA-49DF-ADF9-6FCB7466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3" y="1408719"/>
            <a:ext cx="3773497" cy="46311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9D8349D-E10B-4EDF-B2DD-003D14ED1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91" y="904392"/>
            <a:ext cx="3280705" cy="364954"/>
          </a:xfrm>
          <a:prstGeom prst="rect">
            <a:avLst/>
          </a:prstGeom>
        </p:spPr>
      </p:pic>
      <p:pic>
        <p:nvPicPr>
          <p:cNvPr id="6152" name="Picture 8" descr="Chinese scientists are at the forefront of the quantum revolution - The Washington  Post">
            <a:extLst>
              <a:ext uri="{FF2B5EF4-FFF2-40B4-BE49-F238E27FC236}">
                <a16:creationId xmlns:a16="http://schemas.microsoft.com/office/drawing/2014/main" id="{A41532D0-9643-4B3E-BBED-575B15C8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710" y="1561119"/>
            <a:ext cx="5454743" cy="38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verview of Quantum Initiatives Worldwide 2023 - Qureca">
            <a:extLst>
              <a:ext uri="{FF2B5EF4-FFF2-40B4-BE49-F238E27FC236}">
                <a16:creationId xmlns:a16="http://schemas.microsoft.com/office/drawing/2014/main" id="{F121EF8B-793B-4D25-B9DA-FB721C44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349624"/>
            <a:ext cx="10506257" cy="590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57360B-E078-46AD-A844-1B29A10036F9}"/>
              </a:ext>
            </a:extLst>
          </p:cNvPr>
          <p:cNvSpPr txBox="1"/>
          <p:nvPr/>
        </p:nvSpPr>
        <p:spPr>
          <a:xfrm>
            <a:off x="6831107" y="6268358"/>
            <a:ext cx="4625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https://qureca.com/overview-of-quantum-initiatives-worldwide-2023</a:t>
            </a:r>
          </a:p>
        </p:txBody>
      </p:sp>
    </p:spTree>
    <p:extLst>
      <p:ext uri="{BB962C8B-B14F-4D97-AF65-F5344CB8AC3E}">
        <p14:creationId xmlns:p14="http://schemas.microsoft.com/office/powerpoint/2010/main" val="427020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6A7D35-26B8-455E-9D5F-759C68676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"/>
          <a:stretch/>
        </p:blipFill>
        <p:spPr>
          <a:xfrm>
            <a:off x="2258325" y="1394856"/>
            <a:ext cx="7450451" cy="40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6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5758ECB8-225D-4B49-A953-4F7ECC1A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121920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70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BM plans a 1 million-qubit quantum computer for 2030 | Fortune">
            <a:extLst>
              <a:ext uri="{FF2B5EF4-FFF2-40B4-BE49-F238E27FC236}">
                <a16:creationId xmlns:a16="http://schemas.microsoft.com/office/drawing/2014/main" id="{5C5BDF68-2932-4761-A427-60297B03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23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94072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1 byte = 8 bits  (7 de </a:t>
            </a:r>
            <a:r>
              <a:rPr lang="en-GB" dirty="0" err="1"/>
              <a:t>información</a:t>
            </a:r>
            <a:r>
              <a:rPr lang="en-GB" dirty="0"/>
              <a:t> + 1 de control)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 = 1001000</a:t>
            </a:r>
            <a:r>
              <a:rPr lang="en-GB" b="1" dirty="0">
                <a:solidFill>
                  <a:srgbClr val="FF0000"/>
                </a:solidFill>
              </a:rPr>
              <a:t>1</a:t>
            </a:r>
            <a:r>
              <a:rPr lang="en-GB" dirty="0"/>
              <a:t> (</a:t>
            </a:r>
            <a:r>
              <a:rPr lang="en-GB" dirty="0" err="1"/>
              <a:t>paridad</a:t>
            </a:r>
            <a:r>
              <a:rPr lang="en-GB" dirty="0"/>
              <a:t> impar)</a:t>
            </a:r>
          </a:p>
          <a:p>
            <a:pPr marL="0" indent="0" algn="ctr">
              <a:buNone/>
            </a:pPr>
            <a:r>
              <a:rPr lang="en-GB" dirty="0"/>
              <a:t>H = 1001000</a:t>
            </a:r>
            <a:r>
              <a:rPr lang="en-GB" b="1" dirty="0">
                <a:solidFill>
                  <a:srgbClr val="FF0000"/>
                </a:solidFill>
              </a:rPr>
              <a:t>0</a:t>
            </a:r>
            <a:r>
              <a:rPr lang="en-GB" dirty="0"/>
              <a:t> (</a:t>
            </a:r>
            <a:r>
              <a:rPr lang="en-GB" dirty="0" err="1"/>
              <a:t>paridad</a:t>
            </a:r>
            <a:r>
              <a:rPr lang="en-GB" dirty="0"/>
              <a:t> par)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Si un </a:t>
            </a:r>
            <a:r>
              <a:rPr lang="en-GB" dirty="0" err="1"/>
              <a:t>carácter</a:t>
            </a:r>
            <a:r>
              <a:rPr lang="en-GB" dirty="0"/>
              <a:t> no </a:t>
            </a:r>
            <a:r>
              <a:rPr lang="en-GB" dirty="0" err="1"/>
              <a:t>tiene</a:t>
            </a:r>
            <a:r>
              <a:rPr lang="en-GB" dirty="0"/>
              <a:t> la </a:t>
            </a:r>
            <a:r>
              <a:rPr lang="en-GB" dirty="0" err="1"/>
              <a:t>paridad</a:t>
            </a:r>
            <a:r>
              <a:rPr lang="en-GB" dirty="0"/>
              <a:t> </a:t>
            </a:r>
            <a:r>
              <a:rPr lang="en-GB" dirty="0" err="1"/>
              <a:t>correcta</a:t>
            </a:r>
            <a:r>
              <a:rPr lang="en-GB" dirty="0"/>
              <a:t> </a:t>
            </a:r>
            <a:r>
              <a:rPr lang="en-GB" dirty="0" err="1"/>
              <a:t>entonces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un error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2</a:t>
            </a:r>
            <a:r>
              <a:rPr lang="en-GB" baseline="30000" dirty="0"/>
              <a:t>7</a:t>
            </a:r>
            <a:r>
              <a:rPr lang="en-GB" dirty="0"/>
              <a:t>=128 </a:t>
            </a:r>
            <a:r>
              <a:rPr lang="en-GB" dirty="0" err="1"/>
              <a:t>caracteres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EE2C51-DC03-8F3A-930E-760719E1CA64}"/>
              </a:ext>
            </a:extLst>
          </p:cNvPr>
          <p:cNvSpPr txBox="1"/>
          <p:nvPr/>
        </p:nvSpPr>
        <p:spPr>
          <a:xfrm>
            <a:off x="6096000" y="5319243"/>
            <a:ext cx="36477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5000" dirty="0" err="1"/>
              <a:t>código</a:t>
            </a:r>
            <a:r>
              <a:rPr lang="en-GB" sz="5000" dirty="0"/>
              <a:t> ASCII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E74D53-6FE1-2A0C-77EB-23121313F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78" y="5077799"/>
            <a:ext cx="2601901" cy="134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1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he Quantum Computing Era Is Here. Why It Matters—And How It May Change Our  World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1" r="24534"/>
          <a:stretch/>
        </p:blipFill>
        <p:spPr bwMode="auto">
          <a:xfrm>
            <a:off x="3331047" y="1266966"/>
            <a:ext cx="2562960" cy="432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What is a quantum computer? | New Scient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0" r="31905"/>
          <a:stretch/>
        </p:blipFill>
        <p:spPr bwMode="auto">
          <a:xfrm>
            <a:off x="487652" y="1266965"/>
            <a:ext cx="2562960" cy="432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BMblr = IBM Innovation Culture + Tumblr">
            <a:extLst>
              <a:ext uri="{FF2B5EF4-FFF2-40B4-BE49-F238E27FC236}">
                <a16:creationId xmlns:a16="http://schemas.microsoft.com/office/drawing/2014/main" id="{95A79466-63C6-4174-99DF-2DF83E8956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95" y="510428"/>
            <a:ext cx="5127814" cy="28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BM Senior Manager for Quantum Research Dr. Talia Gershon Explains Quantum  Computing to 5 Different People « Adafruit Industries – Makers, hackers,  artists, designers and engineers!">
            <a:extLst>
              <a:ext uri="{FF2B5EF4-FFF2-40B4-BE49-F238E27FC236}">
                <a16:creationId xmlns:a16="http://schemas.microsoft.com/office/drawing/2014/main" id="{8C2DC91F-3895-45BE-B524-6BECDB6EB7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95" y="3516126"/>
            <a:ext cx="5127814" cy="28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6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totype quantum computer gives small molecule quantum simulation -  Foresight Institute">
            <a:extLst>
              <a:ext uri="{FF2B5EF4-FFF2-40B4-BE49-F238E27FC236}">
                <a16:creationId xmlns:a16="http://schemas.microsoft.com/office/drawing/2014/main" id="{48420100-5B83-486D-83A7-1D28BEE6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46" y="1658470"/>
            <a:ext cx="4268498" cy="34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steemitimages.com/DQmSNMN2XC4oBphJy2Jb53NiCdcDCPrfZLMQ1qpw5ey8NKo/image.png">
            <a:extLst>
              <a:ext uri="{FF2B5EF4-FFF2-40B4-BE49-F238E27FC236}">
                <a16:creationId xmlns:a16="http://schemas.microsoft.com/office/drawing/2014/main" id="{E8912B8E-C8B6-4667-A14C-64718F8AA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3"/>
          <a:stretch/>
        </p:blipFill>
        <p:spPr bwMode="auto">
          <a:xfrm>
            <a:off x="6439266" y="1597417"/>
            <a:ext cx="4815591" cy="357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UITARRA CLÁSICA 4/4 VIBRA 100 - NATURAL - Music Distribución">
            <a:extLst>
              <a:ext uri="{FF2B5EF4-FFF2-40B4-BE49-F238E27FC236}">
                <a16:creationId xmlns:a16="http://schemas.microsoft.com/office/drawing/2014/main" id="{57A5C4E0-ABA2-4B50-90BC-86B3EAB42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4" b="18512"/>
          <a:stretch/>
        </p:blipFill>
        <p:spPr bwMode="auto">
          <a:xfrm>
            <a:off x="8124846" y="5485530"/>
            <a:ext cx="2069816" cy="82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B2BBB1B-8C4A-4873-9C4D-D0C63061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err="1"/>
              <a:t>Tecnología</a:t>
            </a:r>
            <a:r>
              <a:rPr lang="en-GB" dirty="0"/>
              <a:t> de </a:t>
            </a:r>
            <a:r>
              <a:rPr lang="en-GB" dirty="0" err="1"/>
              <a:t>superconductores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47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7522180" y="1475935"/>
                <a:ext cx="4218399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T1: </a:t>
                </a:r>
                <a:r>
                  <a:rPr lang="en-GB" dirty="0" err="1"/>
                  <a:t>tiempo</a:t>
                </a:r>
                <a:r>
                  <a:rPr lang="en-GB" dirty="0"/>
                  <a:t> que </a:t>
                </a:r>
                <a:r>
                  <a:rPr lang="en-GB" dirty="0" err="1"/>
                  <a:t>demora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:r>
                  <a:rPr lang="en-GB" dirty="0" err="1"/>
                  <a:t>decaer</a:t>
                </a:r>
                <a:r>
                  <a:rPr lang="en-GB" dirty="0"/>
                  <a:t>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endParaRPr lang="es-CL" b="0" dirty="0"/>
              </a:p>
              <a:p>
                <a:endParaRPr lang="es-CL" dirty="0"/>
              </a:p>
              <a:p>
                <a:endParaRPr lang="es-CL" b="0" dirty="0"/>
              </a:p>
              <a:p>
                <a:endParaRPr lang="es-CL" dirty="0"/>
              </a:p>
              <a:p>
                <a:endParaRPr lang="es-CL" b="0" dirty="0"/>
              </a:p>
              <a:p>
                <a:endParaRPr lang="es-CL" dirty="0"/>
              </a:p>
              <a:p>
                <a:endParaRPr lang="es-CL" b="0" dirty="0"/>
              </a:p>
              <a:p>
                <a:endParaRPr lang="es-CL" dirty="0"/>
              </a:p>
              <a:p>
                <a:endParaRPr lang="es-CL" b="0" dirty="0"/>
              </a:p>
              <a:p>
                <a:endParaRPr lang="es-CL" dirty="0"/>
              </a:p>
              <a:p>
                <a:endParaRPr lang="es-CL" b="0" dirty="0"/>
              </a:p>
              <a:p>
                <a:endParaRPr lang="es-CL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180" y="1475935"/>
                <a:ext cx="4218399" cy="3693319"/>
              </a:xfrm>
              <a:prstGeom prst="rect">
                <a:avLst/>
              </a:prstGeom>
              <a:blipFill>
                <a:blip r:embed="rId2"/>
                <a:stretch>
                  <a:fillRect l="-1301" t="-12046" r="-1083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Decaimiento</a:t>
            </a:r>
            <a:endParaRPr lang="en-GB" dirty="0"/>
          </a:p>
        </p:txBody>
      </p:sp>
      <p:sp>
        <p:nvSpPr>
          <p:cNvPr id="6" name="CuadroTexto 5"/>
          <p:cNvSpPr txBox="1"/>
          <p:nvPr/>
        </p:nvSpPr>
        <p:spPr>
          <a:xfrm>
            <a:off x="4105815" y="4947091"/>
            <a:ext cx="2654221" cy="17081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sz="1500" dirty="0" err="1"/>
              <a:t>Temperatura</a:t>
            </a:r>
            <a:r>
              <a:rPr lang="en-GB" sz="1500" dirty="0"/>
              <a:t> del chip</a:t>
            </a:r>
          </a:p>
          <a:p>
            <a:r>
              <a:rPr lang="en-GB" sz="1500" dirty="0"/>
              <a:t>T=30 </a:t>
            </a:r>
            <a:r>
              <a:rPr lang="en-GB" sz="1500" dirty="0" err="1"/>
              <a:t>mK</a:t>
            </a:r>
            <a:endParaRPr lang="en-GB" sz="1500" dirty="0"/>
          </a:p>
          <a:p>
            <a:endParaRPr lang="en-GB" sz="1500" dirty="0"/>
          </a:p>
          <a:p>
            <a:endParaRPr lang="en-GB" sz="1500" dirty="0"/>
          </a:p>
          <a:p>
            <a:r>
              <a:rPr lang="en-GB" sz="1500" dirty="0" err="1"/>
              <a:t>Tiempo</a:t>
            </a:r>
            <a:r>
              <a:rPr lang="en-GB" sz="1500" dirty="0"/>
              <a:t> de </a:t>
            </a:r>
            <a:r>
              <a:rPr lang="en-GB" sz="1500" dirty="0" err="1"/>
              <a:t>coherencia</a:t>
            </a:r>
            <a:endParaRPr lang="en-GB" sz="1500" dirty="0"/>
          </a:p>
          <a:p>
            <a:r>
              <a:rPr lang="en-GB" sz="1500" dirty="0"/>
              <a:t>t=163</a:t>
            </a:r>
            <a:r>
              <a:rPr lang="en-GB" sz="1500" dirty="0">
                <a:sym typeface="Mathematica1" panose="05000502060100000001" pitchFamily="2" charset="2"/>
              </a:rPr>
              <a:t>µ</a:t>
            </a:r>
            <a:r>
              <a:rPr lang="en-GB" sz="1500" dirty="0"/>
              <a:t>s</a:t>
            </a:r>
          </a:p>
          <a:p>
            <a:endParaRPr lang="en-GB" sz="15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b="50321"/>
          <a:stretch/>
        </p:blipFill>
        <p:spPr>
          <a:xfrm>
            <a:off x="7700683" y="1977860"/>
            <a:ext cx="3428678" cy="3058428"/>
          </a:xfrm>
          <a:prstGeom prst="rect">
            <a:avLst/>
          </a:prstGeom>
        </p:spPr>
      </p:pic>
      <p:pic>
        <p:nvPicPr>
          <p:cNvPr id="10" name="Picture 4" descr="https://steemitimages.com/DQmSNMN2XC4oBphJy2Jb53NiCdcDCPrfZLMQ1qpw5ey8NKo/imag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3"/>
          <a:stretch/>
        </p:blipFill>
        <p:spPr bwMode="auto">
          <a:xfrm>
            <a:off x="4105815" y="2124859"/>
            <a:ext cx="3327113" cy="247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ógica caricaturesca?|By Alex21 | •Ciencia• Amino">
            <a:extLst>
              <a:ext uri="{FF2B5EF4-FFF2-40B4-BE49-F238E27FC236}">
                <a16:creationId xmlns:a16="http://schemas.microsoft.com/office/drawing/2014/main" id="{1155CB43-3616-4D2A-B363-95C2EB12AB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5512"/>
            <a:ext cx="3056994" cy="228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4F6EA7-BF93-435F-BA31-10484D7DF2F6}"/>
              </a:ext>
            </a:extLst>
          </p:cNvPr>
          <p:cNvSpPr txBox="1"/>
          <p:nvPr/>
        </p:nvSpPr>
        <p:spPr>
          <a:xfrm>
            <a:off x="6211762" y="4947091"/>
            <a:ext cx="205453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dirty="0" err="1"/>
              <a:t>Preparación</a:t>
            </a:r>
            <a:r>
              <a:rPr lang="en-GB" sz="1500" dirty="0"/>
              <a:t> de </a:t>
            </a:r>
            <a:r>
              <a:rPr lang="en-GB" sz="1500" dirty="0" err="1"/>
              <a:t>compuerta</a:t>
            </a:r>
            <a:r>
              <a:rPr lang="en-GB" sz="1500" dirty="0"/>
              <a:t> local</a:t>
            </a:r>
          </a:p>
          <a:p>
            <a:r>
              <a:rPr lang="en-GB" sz="1500" dirty="0" err="1"/>
              <a:t>t</a:t>
            </a:r>
            <a:r>
              <a:rPr lang="en-GB" sz="1500" baseline="-25000" dirty="0" err="1"/>
              <a:t>L</a:t>
            </a:r>
            <a:r>
              <a:rPr lang="en-GB" sz="1500" dirty="0"/>
              <a:t>=0.13</a:t>
            </a:r>
            <a:r>
              <a:rPr lang="en-GB" sz="1500" dirty="0">
                <a:sym typeface="Mathematica1" panose="05000502060100000001" pitchFamily="2" charset="2"/>
              </a:rPr>
              <a:t>µs</a:t>
            </a:r>
          </a:p>
          <a:p>
            <a:endParaRPr lang="en-GB" sz="1500" dirty="0">
              <a:sym typeface="Mathematica1" panose="05000502060100000001" pitchFamily="2" charset="2"/>
            </a:endParaRPr>
          </a:p>
          <a:p>
            <a:r>
              <a:rPr lang="en-GB" sz="1500" dirty="0" err="1"/>
              <a:t>Preparación</a:t>
            </a:r>
            <a:r>
              <a:rPr lang="en-GB" sz="1500" dirty="0"/>
              <a:t> de </a:t>
            </a:r>
            <a:r>
              <a:rPr lang="en-GB" sz="1500" dirty="0" err="1"/>
              <a:t>compuerta</a:t>
            </a:r>
            <a:r>
              <a:rPr lang="en-GB" sz="1500" dirty="0"/>
              <a:t> </a:t>
            </a:r>
            <a:r>
              <a:rPr lang="en-GB" sz="1500" dirty="0" err="1"/>
              <a:t>bipartita</a:t>
            </a:r>
            <a:endParaRPr lang="en-GB" sz="1500" dirty="0"/>
          </a:p>
          <a:p>
            <a:r>
              <a:rPr lang="en-GB" sz="1500" dirty="0" err="1"/>
              <a:t>t</a:t>
            </a:r>
            <a:r>
              <a:rPr lang="en-GB" sz="1500" baseline="-25000" dirty="0" err="1"/>
              <a:t>B</a:t>
            </a:r>
            <a:r>
              <a:rPr lang="en-GB" sz="1500" dirty="0"/>
              <a:t>=0.25</a:t>
            </a:r>
            <a:r>
              <a:rPr lang="en-GB" sz="1500" dirty="0">
                <a:sym typeface="Mathematica1" panose="05000502060100000001" pitchFamily="2" charset="2"/>
              </a:rPr>
              <a:t>µs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19251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86DA3-1378-76CF-F56D-A4299B2C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Circuitos cuánticos: compuertas locales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E0F7425-DF3C-6672-BD9F-CB471501B825}"/>
                  </a:ext>
                </a:extLst>
              </p:cNvPr>
              <p:cNvSpPr txBox="1"/>
              <p:nvPr/>
            </p:nvSpPr>
            <p:spPr>
              <a:xfrm>
                <a:off x="5530308" y="1858467"/>
                <a:ext cx="149201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s-CL" sz="25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E0F7425-DF3C-6672-BD9F-CB471501B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308" y="1858467"/>
                <a:ext cx="1492012" cy="384721"/>
              </a:xfrm>
              <a:prstGeom prst="rect">
                <a:avLst/>
              </a:prstGeom>
              <a:blipFill>
                <a:blip r:embed="rId2"/>
                <a:stretch>
                  <a:fillRect l="-4490" t="-169841" r="-49388" b="-25396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BFFA628-01BB-D307-725E-3899E3A2B1B9}"/>
                  </a:ext>
                </a:extLst>
              </p:cNvPr>
              <p:cNvSpPr txBox="1"/>
              <p:nvPr/>
            </p:nvSpPr>
            <p:spPr>
              <a:xfrm>
                <a:off x="5530309" y="2384664"/>
                <a:ext cx="149201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s-CL" sz="25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BFFA628-01BB-D307-725E-3899E3A2B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309" y="2384664"/>
                <a:ext cx="1492012" cy="384721"/>
              </a:xfrm>
              <a:prstGeom prst="rect">
                <a:avLst/>
              </a:prstGeom>
              <a:blipFill>
                <a:blip r:embed="rId3"/>
                <a:stretch>
                  <a:fillRect l="-4490" t="-168254" r="-49388" b="-25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II Quantum information representation and manipulation‣ PHYS483: Quantum  information processing—Lecture Notes">
            <a:extLst>
              <a:ext uri="{FF2B5EF4-FFF2-40B4-BE49-F238E27FC236}">
                <a16:creationId xmlns:a16="http://schemas.microsoft.com/office/drawing/2014/main" id="{37029971-395D-A911-2638-32252813B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89"/>
          <a:stretch/>
        </p:blipFill>
        <p:spPr bwMode="auto">
          <a:xfrm>
            <a:off x="374935" y="1851078"/>
            <a:ext cx="4760343" cy="22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491F8C9-9C32-B419-E156-AC91A6A0F0C0}"/>
                  </a:ext>
                </a:extLst>
              </p:cNvPr>
              <p:cNvSpPr txBox="1"/>
              <p:nvPr/>
            </p:nvSpPr>
            <p:spPr>
              <a:xfrm>
                <a:off x="7532264" y="1858467"/>
                <a:ext cx="147194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sz="2500" dirty="0"/>
                  <a:t>Y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s-CL" sz="2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  <m:r>
                      <a:rPr lang="es-CL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s-CL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L" sz="2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CL" sz="25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491F8C9-9C32-B419-E156-AC91A6A0F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64" y="1858467"/>
                <a:ext cx="1471941" cy="384721"/>
              </a:xfrm>
              <a:prstGeom prst="rect">
                <a:avLst/>
              </a:prstGeom>
              <a:blipFill>
                <a:blip r:embed="rId5"/>
                <a:stretch>
                  <a:fillRect l="-13278" t="-169841" r="-52282" b="-25396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55E35D4-A841-0B0F-2691-9390DFB3583D}"/>
                  </a:ext>
                </a:extLst>
              </p:cNvPr>
              <p:cNvSpPr txBox="1"/>
              <p:nvPr/>
            </p:nvSpPr>
            <p:spPr>
              <a:xfrm>
                <a:off x="7532265" y="2384664"/>
                <a:ext cx="171078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sz="2500" dirty="0"/>
                  <a:t>Y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s-CL" sz="2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  <m:r>
                      <a:rPr lang="es-CL" sz="25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s-CL" sz="2500" b="0" i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"/>
                        <m:endChr m:val="⟩"/>
                        <m:ctrlPr>
                          <a:rPr lang="es-CL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CL" sz="25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55E35D4-A841-0B0F-2691-9390DFB3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65" y="2384664"/>
                <a:ext cx="1710789" cy="384721"/>
              </a:xfrm>
              <a:prstGeom prst="rect">
                <a:avLst/>
              </a:prstGeom>
              <a:blipFill>
                <a:blip r:embed="rId6"/>
                <a:stretch>
                  <a:fillRect l="-11429" t="-168254" r="-44643" b="-25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9BC4519-0914-3F3B-8300-1519012AD8D1}"/>
                  </a:ext>
                </a:extLst>
              </p:cNvPr>
              <p:cNvSpPr txBox="1"/>
              <p:nvPr/>
            </p:nvSpPr>
            <p:spPr>
              <a:xfrm>
                <a:off x="9752997" y="1858467"/>
                <a:ext cx="135594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sz="2500" dirty="0"/>
                  <a:t>Z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s-CL" sz="2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  <m:r>
                      <a:rPr lang="es-CL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s-CL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CL" sz="25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9BC4519-0914-3F3B-8300-1519012AD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997" y="1858467"/>
                <a:ext cx="1355949" cy="384721"/>
              </a:xfrm>
              <a:prstGeom prst="rect">
                <a:avLst/>
              </a:prstGeom>
              <a:blipFill>
                <a:blip r:embed="rId7"/>
                <a:stretch>
                  <a:fillRect l="-14414" t="-169841" r="-56757" b="-25396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D158310-DA1F-04A9-5FC3-89A4AB6D9849}"/>
                  </a:ext>
                </a:extLst>
              </p:cNvPr>
              <p:cNvSpPr txBox="1"/>
              <p:nvPr/>
            </p:nvSpPr>
            <p:spPr>
              <a:xfrm>
                <a:off x="9752998" y="2384664"/>
                <a:ext cx="159479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sz="2500" dirty="0"/>
                  <a:t>Z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s-CL" sz="2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  <m:r>
                      <a:rPr lang="es-CL" sz="25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"/>
                        <m:endChr m:val="⟩"/>
                        <m:ctrlPr>
                          <a:rPr lang="es-CL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CL" sz="25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D158310-DA1F-04A9-5FC3-89A4AB6D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998" y="2384664"/>
                <a:ext cx="1594796" cy="384721"/>
              </a:xfrm>
              <a:prstGeom prst="rect">
                <a:avLst/>
              </a:prstGeom>
              <a:blipFill>
                <a:blip r:embed="rId8"/>
                <a:stretch>
                  <a:fillRect l="-12214" t="-168254" r="-47328" b="-25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13C4916-17D2-DB44-52F2-41BDCC1D00C0}"/>
                  </a:ext>
                </a:extLst>
              </p:cNvPr>
              <p:cNvSpPr txBox="1"/>
              <p:nvPr/>
            </p:nvSpPr>
            <p:spPr>
              <a:xfrm>
                <a:off x="5530308" y="3159269"/>
                <a:ext cx="16529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s-CL" sz="25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13C4916-17D2-DB44-52F2-41BDCC1D0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308" y="3159269"/>
                <a:ext cx="1652953" cy="384721"/>
              </a:xfrm>
              <a:prstGeom prst="rect">
                <a:avLst/>
              </a:prstGeom>
              <a:blipFill>
                <a:blip r:embed="rId9"/>
                <a:stretch>
                  <a:fillRect l="-4059" t="-168254" r="-44649" b="-25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E766A58-0F39-4C1A-2204-0147CF60EE1F}"/>
                  </a:ext>
                </a:extLst>
              </p:cNvPr>
              <p:cNvSpPr txBox="1"/>
              <p:nvPr/>
            </p:nvSpPr>
            <p:spPr>
              <a:xfrm>
                <a:off x="5530309" y="3685466"/>
                <a:ext cx="165295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s-CL" sz="25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3E766A58-0F39-4C1A-2204-0147CF60E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309" y="3685466"/>
                <a:ext cx="1652953" cy="384721"/>
              </a:xfrm>
              <a:prstGeom prst="rect">
                <a:avLst/>
              </a:prstGeom>
              <a:blipFill>
                <a:blip r:embed="rId10"/>
                <a:stretch>
                  <a:fillRect l="-4059" t="-169841" r="-44649" b="-25396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D28CFB5-0677-8A54-59F7-E01FCD013FAE}"/>
                  </a:ext>
                </a:extLst>
              </p:cNvPr>
              <p:cNvSpPr txBox="1"/>
              <p:nvPr/>
            </p:nvSpPr>
            <p:spPr>
              <a:xfrm>
                <a:off x="7532263" y="3159269"/>
                <a:ext cx="13527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sz="2500" dirty="0"/>
                  <a:t>S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s-CL" sz="2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  <m:r>
                      <a:rPr lang="es-CL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s-CL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CL" sz="25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D28CFB5-0677-8A54-59F7-E01FCD013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63" y="3159269"/>
                <a:ext cx="1352743" cy="384721"/>
              </a:xfrm>
              <a:prstGeom prst="rect">
                <a:avLst/>
              </a:prstGeom>
              <a:blipFill>
                <a:blip r:embed="rId11"/>
                <a:stretch>
                  <a:fillRect l="-14414" t="-168254" r="-56306" b="-25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C8FE771-EA5F-4D43-8CA4-FE916FF79A10}"/>
                  </a:ext>
                </a:extLst>
              </p:cNvPr>
              <p:cNvSpPr txBox="1"/>
              <p:nvPr/>
            </p:nvSpPr>
            <p:spPr>
              <a:xfrm>
                <a:off x="7532264" y="3685466"/>
                <a:ext cx="1564787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5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s-CL" sz="25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0C8FE771-EA5F-4D43-8CA4-FE916FF79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64" y="3685466"/>
                <a:ext cx="1564787" cy="384721"/>
              </a:xfrm>
              <a:prstGeom prst="rect">
                <a:avLst/>
              </a:prstGeom>
              <a:blipFill>
                <a:blip r:embed="rId12"/>
                <a:stretch>
                  <a:fillRect l="-5469" t="-169841" r="-47266" b="-25396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5B1C5F0-6275-6AB1-6D4E-D8782F452C00}"/>
                  </a:ext>
                </a:extLst>
              </p:cNvPr>
              <p:cNvSpPr txBox="1"/>
              <p:nvPr/>
            </p:nvSpPr>
            <p:spPr>
              <a:xfrm>
                <a:off x="9752997" y="3180409"/>
                <a:ext cx="1360757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sz="2500" dirty="0"/>
                  <a:t>T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s-CL" sz="2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  <m:r>
                      <a:rPr lang="es-CL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"/>
                        <m:endChr m:val="⟩"/>
                        <m:ctrlPr>
                          <a:rPr lang="es-CL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s-CL" sz="25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5B1C5F0-6275-6AB1-6D4E-D8782F452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997" y="3180409"/>
                <a:ext cx="1360757" cy="384721"/>
              </a:xfrm>
              <a:prstGeom prst="rect">
                <a:avLst/>
              </a:prstGeom>
              <a:blipFill>
                <a:blip r:embed="rId13"/>
                <a:stretch>
                  <a:fillRect l="-14350" t="-169841" r="-56054" b="-25396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BEC093F-B388-19C9-5D6F-E838EB41EDCA}"/>
                  </a:ext>
                </a:extLst>
              </p:cNvPr>
              <p:cNvSpPr txBox="1"/>
              <p:nvPr/>
            </p:nvSpPr>
            <p:spPr>
              <a:xfrm>
                <a:off x="9752998" y="3706606"/>
                <a:ext cx="204075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CL" sz="2500" dirty="0"/>
                  <a:t>T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s-CL" sz="2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  <m:r>
                      <a:rPr lang="es-CL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CL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L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CL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/4</m:t>
                        </m:r>
                      </m:sup>
                    </m:sSup>
                    <m:d>
                      <m:dPr>
                        <m:begChr m:val=""/>
                        <m:endChr m:val="⟩"/>
                        <m:ctrlPr>
                          <a:rPr lang="es-CL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L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s-CL" sz="25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BEC093F-B388-19C9-5D6F-E838EB41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998" y="3706606"/>
                <a:ext cx="2040751" cy="399084"/>
              </a:xfrm>
              <a:prstGeom prst="rect">
                <a:avLst/>
              </a:prstGeom>
              <a:blipFill>
                <a:blip r:embed="rId14"/>
                <a:stretch>
                  <a:fillRect l="-9552" t="-18182" b="-4848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163ACB7-0C24-4A6C-CE64-1E93FD03F66F}"/>
                  </a:ext>
                </a:extLst>
              </p:cNvPr>
              <p:cNvSpPr txBox="1"/>
              <p:nvPr/>
            </p:nvSpPr>
            <p:spPr>
              <a:xfrm>
                <a:off x="3881903" y="3004073"/>
                <a:ext cx="6150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CL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163ACB7-0C24-4A6C-CE64-1E93FD03F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903" y="3004073"/>
                <a:ext cx="615020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8" descr="Example output animation">
            <a:extLst>
              <a:ext uri="{FF2B5EF4-FFF2-40B4-BE49-F238E27FC236}">
                <a16:creationId xmlns:a16="http://schemas.microsoft.com/office/drawing/2014/main" id="{43C3773A-9E60-EEA1-B3C9-A2171126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9" y="4325560"/>
            <a:ext cx="4225247" cy="25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D119260-3317-34BC-263E-2241F09DEA12}"/>
              </a:ext>
            </a:extLst>
          </p:cNvPr>
          <p:cNvSpPr txBox="1"/>
          <p:nvPr/>
        </p:nvSpPr>
        <p:spPr>
          <a:xfrm>
            <a:off x="7962312" y="4678409"/>
            <a:ext cx="3581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/>
              <a:t>Esfera de Bloch</a:t>
            </a:r>
          </a:p>
          <a:p>
            <a:endParaRPr lang="es-CL" dirty="0"/>
          </a:p>
          <a:p>
            <a:pPr algn="just"/>
            <a:r>
              <a:rPr lang="es-CL" dirty="0"/>
              <a:t>Todo estado puro de 1 </a:t>
            </a:r>
            <a:r>
              <a:rPr lang="es-CL" dirty="0" err="1"/>
              <a:t>qubit</a:t>
            </a:r>
            <a:r>
              <a:rPr lang="es-CL" dirty="0"/>
              <a:t> se puede representar como un punto en la superficie de una esfera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2BECD71-20A8-C5B5-1D31-4D9B40CFB7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2952" y="1306990"/>
            <a:ext cx="497609" cy="4976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88B207F-B9F6-F213-2731-5BA10F9967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10828" y="4764163"/>
            <a:ext cx="2455473" cy="12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5875C-55F6-694E-8F67-6FC03740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Composición de compuertas</a:t>
            </a:r>
          </a:p>
        </p:txBody>
      </p:sp>
      <p:pic>
        <p:nvPicPr>
          <p:cNvPr id="4" name="Picture 4" descr="X gate comparison with Hadamard-Z-Hadamard">
            <a:extLst>
              <a:ext uri="{FF2B5EF4-FFF2-40B4-BE49-F238E27FC236}">
                <a16:creationId xmlns:a16="http://schemas.microsoft.com/office/drawing/2014/main" id="{5066F470-54D4-2DF6-149B-E5EB765D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96" y="3859614"/>
            <a:ext cx="5368505" cy="214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89F064B-44FE-C362-7542-75CEC319A742}"/>
                  </a:ext>
                </a:extLst>
              </p:cNvPr>
              <p:cNvSpPr txBox="1"/>
              <p:nvPr/>
            </p:nvSpPr>
            <p:spPr>
              <a:xfrm>
                <a:off x="7159867" y="4058692"/>
                <a:ext cx="33528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89F064B-44FE-C362-7542-75CEC319A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867" y="4058692"/>
                <a:ext cx="3352841" cy="307777"/>
              </a:xfrm>
              <a:prstGeom prst="rect">
                <a:avLst/>
              </a:prstGeom>
              <a:blipFill>
                <a:blip r:embed="rId3"/>
                <a:stretch>
                  <a:fillRect l="-1455" t="-178000" r="-17091" b="-256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57A6E9C-923A-5C51-9817-469372FCEC59}"/>
                  </a:ext>
                </a:extLst>
              </p:cNvPr>
              <p:cNvSpPr txBox="1"/>
              <p:nvPr/>
            </p:nvSpPr>
            <p:spPr>
              <a:xfrm>
                <a:off x="7159866" y="4695578"/>
                <a:ext cx="33528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57A6E9C-923A-5C51-9817-469372FCE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866" y="4695578"/>
                <a:ext cx="3352841" cy="307777"/>
              </a:xfrm>
              <a:prstGeom prst="rect">
                <a:avLst/>
              </a:prstGeom>
              <a:blipFill>
                <a:blip r:embed="rId4"/>
                <a:stretch>
                  <a:fillRect l="-1455" t="-172549" r="-17091" b="-25098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A2389D5-6AA8-E9D5-5DC9-0F3F1BD8127C}"/>
                  </a:ext>
                </a:extLst>
              </p:cNvPr>
              <p:cNvSpPr txBox="1"/>
              <p:nvPr/>
            </p:nvSpPr>
            <p:spPr>
              <a:xfrm>
                <a:off x="6216770" y="5290149"/>
                <a:ext cx="54687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𝑖𝑆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"/>
                          <m:endChr m:val="⟩"/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A2389D5-6AA8-E9D5-5DC9-0F3F1BD8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770" y="5290149"/>
                <a:ext cx="5468741" cy="307777"/>
              </a:xfrm>
              <a:prstGeom prst="rect">
                <a:avLst/>
              </a:prstGeom>
              <a:blipFill>
                <a:blip r:embed="rId5"/>
                <a:stretch>
                  <a:fillRect l="-669" t="-178000" r="-10256" b="-256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2E50875A-42E7-3DBC-9869-42397B0C011B}"/>
              </a:ext>
            </a:extLst>
          </p:cNvPr>
          <p:cNvSpPr txBox="1"/>
          <p:nvPr/>
        </p:nvSpPr>
        <p:spPr>
          <a:xfrm>
            <a:off x="838200" y="1797813"/>
            <a:ext cx="51485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500" dirty="0"/>
              <a:t>X, Y, Z, H son rotaciones de 180 grados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F47A655-CAD4-549D-729C-C7DF49D0524F}"/>
                  </a:ext>
                </a:extLst>
              </p:cNvPr>
              <p:cNvSpPr txBox="1"/>
              <p:nvPr/>
            </p:nvSpPr>
            <p:spPr>
              <a:xfrm>
                <a:off x="1485680" y="2448466"/>
                <a:ext cx="334341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L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CL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L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s-CL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25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L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s-CL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</m:oMath>
                  </m:oMathPara>
                </a14:m>
                <a:endParaRPr lang="es-CL" sz="25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F47A655-CAD4-549D-729C-C7DF49D05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80" y="2448466"/>
                <a:ext cx="3343415" cy="384721"/>
              </a:xfrm>
              <a:prstGeom prst="rect">
                <a:avLst/>
              </a:prstGeom>
              <a:blipFill>
                <a:blip r:embed="rId6"/>
                <a:stretch>
                  <a:fillRect l="-1642" t="-1587" r="-1825" b="-634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2B70EB62-0820-0D87-FE56-52907097A60A}"/>
              </a:ext>
            </a:extLst>
          </p:cNvPr>
          <p:cNvSpPr txBox="1"/>
          <p:nvPr/>
        </p:nvSpPr>
        <p:spPr>
          <a:xfrm>
            <a:off x="6868311" y="1797813"/>
            <a:ext cx="41444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500" dirty="0"/>
              <a:t>S es una rotación de 90 grados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8411FFE3-2864-EA37-3467-238C8C7561C0}"/>
                  </a:ext>
                </a:extLst>
              </p:cNvPr>
              <p:cNvSpPr txBox="1"/>
              <p:nvPr/>
            </p:nvSpPr>
            <p:spPr>
              <a:xfrm>
                <a:off x="7501123" y="2414588"/>
                <a:ext cx="959750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s-CL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</m:oMath>
                  </m:oMathPara>
                </a14:m>
                <a:endParaRPr lang="es-CL" sz="25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8411FFE3-2864-EA37-3467-238C8C756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23" y="2414588"/>
                <a:ext cx="959750" cy="384721"/>
              </a:xfrm>
              <a:prstGeom prst="rect">
                <a:avLst/>
              </a:prstGeom>
              <a:blipFill>
                <a:blip r:embed="rId7"/>
                <a:stretch>
                  <a:fillRect l="-6329" r="-6962" b="-634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A1FE6F3-0EE5-2FB9-2E0C-A23EDCC85DCD}"/>
                  </a:ext>
                </a:extLst>
              </p:cNvPr>
              <p:cNvSpPr txBox="1"/>
              <p:nvPr/>
            </p:nvSpPr>
            <p:spPr>
              <a:xfrm>
                <a:off x="8596497" y="2428918"/>
                <a:ext cx="959750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s-CL" sz="2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</m:oMath>
                  </m:oMathPara>
                </a14:m>
                <a:endParaRPr lang="es-CL" sz="2500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A1FE6F3-0EE5-2FB9-2E0C-A23EDCC85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497" y="2428918"/>
                <a:ext cx="959750" cy="384721"/>
              </a:xfrm>
              <a:prstGeom prst="rect">
                <a:avLst/>
              </a:prstGeom>
              <a:blipFill>
                <a:blip r:embed="rId8"/>
                <a:stretch>
                  <a:fillRect l="-6962" r="-6962" b="-468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2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23" grpId="0"/>
      <p:bldP spid="24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Red Circle Line Hand Drawn Highlight Stock Vector (Royalty Free) 2299939995  | Shutterstock">
            <a:extLst>
              <a:ext uri="{FF2B5EF4-FFF2-40B4-BE49-F238E27FC236}">
                <a16:creationId xmlns:a16="http://schemas.microsoft.com/office/drawing/2014/main" id="{2016BB62-89C0-7F98-87D4-F7193830B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6"/>
          <a:stretch/>
        </p:blipFill>
        <p:spPr bwMode="auto">
          <a:xfrm>
            <a:off x="7667585" y="4599376"/>
            <a:ext cx="3657186" cy="203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CB6EF8B-B355-0700-AF75-5EC01D386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49" b="11209"/>
          <a:stretch/>
        </p:blipFill>
        <p:spPr>
          <a:xfrm>
            <a:off x="518491" y="1733588"/>
            <a:ext cx="2950854" cy="2329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5BBC651-05D3-B05F-3FBA-06DFBFB10CB7}"/>
                  </a:ext>
                </a:extLst>
              </p:cNvPr>
              <p:cNvSpPr txBox="1"/>
              <p:nvPr/>
            </p:nvSpPr>
            <p:spPr>
              <a:xfrm rot="20812580">
                <a:off x="937742" y="2083357"/>
                <a:ext cx="754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5BBC651-05D3-B05F-3FBA-06DFBFB1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12580">
                <a:off x="937742" y="2083357"/>
                <a:ext cx="75441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F4D1C45-34F1-1C43-EBD8-0C2A033DAAE8}"/>
                  </a:ext>
                </a:extLst>
              </p:cNvPr>
              <p:cNvSpPr txBox="1"/>
              <p:nvPr/>
            </p:nvSpPr>
            <p:spPr>
              <a:xfrm rot="1078188">
                <a:off x="2238799" y="2277903"/>
                <a:ext cx="754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F4D1C45-34F1-1C43-EBD8-0C2A033DA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78188">
                <a:off x="2238799" y="2277903"/>
                <a:ext cx="75441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EB80FDFE-042F-B3C0-5D3E-EC5F80934C94}"/>
              </a:ext>
            </a:extLst>
          </p:cNvPr>
          <p:cNvSpPr txBox="1"/>
          <p:nvPr/>
        </p:nvSpPr>
        <p:spPr>
          <a:xfrm>
            <a:off x="1668411" y="871160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latin typeface="Bitstream Vera Serif" panose="02060603050605020204" pitchFamily="18" charset="0"/>
              </a:rPr>
              <a:t>Presencial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003571-8BFD-0192-C6BB-B3AFFD932CE9}"/>
              </a:ext>
            </a:extLst>
          </p:cNvPr>
          <p:cNvSpPr txBox="1"/>
          <p:nvPr/>
        </p:nvSpPr>
        <p:spPr>
          <a:xfrm>
            <a:off x="7842798" y="853961"/>
            <a:ext cx="196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latin typeface="Bitstream Vera Serif" panose="02060603050605020204" pitchFamily="18" charset="0"/>
              </a:rPr>
              <a:t>Virtual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AD707EC-BCB3-4484-4C77-DF997F57B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49" b="11209"/>
          <a:stretch/>
        </p:blipFill>
        <p:spPr>
          <a:xfrm>
            <a:off x="3741895" y="3248066"/>
            <a:ext cx="2950854" cy="2329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F78E88F-A69A-6FD5-6255-4AF569024501}"/>
                  </a:ext>
                </a:extLst>
              </p:cNvPr>
              <p:cNvSpPr txBox="1"/>
              <p:nvPr/>
            </p:nvSpPr>
            <p:spPr>
              <a:xfrm rot="20812580">
                <a:off x="4161146" y="3597835"/>
                <a:ext cx="754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F78E88F-A69A-6FD5-6255-4AF569024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12580">
                <a:off x="4161146" y="3597835"/>
                <a:ext cx="7544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0AFB16C-1166-477C-678F-C55B583A204B}"/>
                  </a:ext>
                </a:extLst>
              </p:cNvPr>
              <p:cNvSpPr txBox="1"/>
              <p:nvPr/>
            </p:nvSpPr>
            <p:spPr>
              <a:xfrm rot="1078188">
                <a:off x="5462203" y="3792381"/>
                <a:ext cx="754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0AFB16C-1166-477C-678F-C55B583A2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78188">
                <a:off x="5462203" y="3792381"/>
                <a:ext cx="75441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n 18">
            <a:extLst>
              <a:ext uri="{FF2B5EF4-FFF2-40B4-BE49-F238E27FC236}">
                <a16:creationId xmlns:a16="http://schemas.microsoft.com/office/drawing/2014/main" id="{40FBA6B3-7C2C-9406-3E83-86064207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49" b="11209"/>
          <a:stretch/>
        </p:blipFill>
        <p:spPr>
          <a:xfrm>
            <a:off x="518491" y="4217584"/>
            <a:ext cx="2950854" cy="2329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F643F80-CFE4-5105-B958-C6F894006BF1}"/>
                  </a:ext>
                </a:extLst>
              </p:cNvPr>
              <p:cNvSpPr txBox="1"/>
              <p:nvPr/>
            </p:nvSpPr>
            <p:spPr>
              <a:xfrm rot="20812580">
                <a:off x="937742" y="4567353"/>
                <a:ext cx="754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F643F80-CFE4-5105-B958-C6F89400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12580">
                <a:off x="937742" y="4567353"/>
                <a:ext cx="7544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74A345C-DFD3-0BED-A68B-443384899F99}"/>
                  </a:ext>
                </a:extLst>
              </p:cNvPr>
              <p:cNvSpPr txBox="1"/>
              <p:nvPr/>
            </p:nvSpPr>
            <p:spPr>
              <a:xfrm rot="1078188">
                <a:off x="2238799" y="4761899"/>
                <a:ext cx="754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74A345C-DFD3-0BED-A68B-443384899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78188">
                <a:off x="2238799" y="4761899"/>
                <a:ext cx="75441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7685C0CB-4F37-8808-0B8F-84F81FFB3652}"/>
                  </a:ext>
                </a:extLst>
              </p:cNvPr>
              <p:cNvSpPr txBox="1"/>
              <p:nvPr/>
            </p:nvSpPr>
            <p:spPr>
              <a:xfrm>
                <a:off x="7842798" y="2822885"/>
                <a:ext cx="21767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s-MX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MX" sz="4000" b="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7685C0CB-4F37-8808-0B8F-84F81FFB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798" y="2822885"/>
                <a:ext cx="2176757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1D1055FB-B45A-F0B0-737B-556021E6BFA6}"/>
              </a:ext>
            </a:extLst>
          </p:cNvPr>
          <p:cNvSpPr txBox="1"/>
          <p:nvPr/>
        </p:nvSpPr>
        <p:spPr>
          <a:xfrm>
            <a:off x="8331660" y="5146633"/>
            <a:ext cx="23290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500" b="1" dirty="0"/>
              <a:t>Una compuerta </a:t>
            </a:r>
          </a:p>
          <a:p>
            <a:pPr algn="ctr"/>
            <a:r>
              <a:rPr lang="es-CL" sz="2500" b="1" dirty="0"/>
              <a:t>por participante</a:t>
            </a:r>
          </a:p>
        </p:txBody>
      </p:sp>
    </p:spTree>
    <p:extLst>
      <p:ext uri="{BB962C8B-B14F-4D97-AF65-F5344CB8AC3E}">
        <p14:creationId xmlns:p14="http://schemas.microsoft.com/office/powerpoint/2010/main" val="256328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54C58CF-C4D2-F0E5-385C-FD54D106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708" y="1094773"/>
            <a:ext cx="3307355" cy="490734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411390-36CF-03D1-55B4-E09BF944936C}"/>
              </a:ext>
            </a:extLst>
          </p:cNvPr>
          <p:cNvSpPr txBox="1"/>
          <p:nvPr/>
        </p:nvSpPr>
        <p:spPr>
          <a:xfrm>
            <a:off x="1085988" y="388604"/>
            <a:ext cx="4922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/>
              <a:t>A generar identidades!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E8FE2A16-6B6B-1723-2233-4F9BE591D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49" b="11209"/>
          <a:stretch/>
        </p:blipFill>
        <p:spPr>
          <a:xfrm>
            <a:off x="397722" y="3191448"/>
            <a:ext cx="2950854" cy="2329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E3902BDB-7DE2-CD44-D462-4045794F0EA7}"/>
                  </a:ext>
                </a:extLst>
              </p:cNvPr>
              <p:cNvSpPr txBox="1"/>
              <p:nvPr/>
            </p:nvSpPr>
            <p:spPr>
              <a:xfrm rot="20812580">
                <a:off x="816973" y="3541217"/>
                <a:ext cx="754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E3902BDB-7DE2-CD44-D462-4045794F0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12580">
                <a:off x="816973" y="3541217"/>
                <a:ext cx="75441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21D9F78-7654-6436-3A32-4B3065D8931F}"/>
                  </a:ext>
                </a:extLst>
              </p:cNvPr>
              <p:cNvSpPr txBox="1"/>
              <p:nvPr/>
            </p:nvSpPr>
            <p:spPr>
              <a:xfrm rot="1078188">
                <a:off x="2118030" y="3735763"/>
                <a:ext cx="754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21D9F78-7654-6436-3A32-4B3065D8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78188">
                <a:off x="2118030" y="3735763"/>
                <a:ext cx="7544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uadroTexto 41">
            <a:extLst>
              <a:ext uri="{FF2B5EF4-FFF2-40B4-BE49-F238E27FC236}">
                <a16:creationId xmlns:a16="http://schemas.microsoft.com/office/drawing/2014/main" id="{9AAE2548-40E2-E8AB-A27E-DC971F1EF3DA}"/>
              </a:ext>
            </a:extLst>
          </p:cNvPr>
          <p:cNvSpPr txBox="1"/>
          <p:nvPr/>
        </p:nvSpPr>
        <p:spPr>
          <a:xfrm>
            <a:off x="3679316" y="2478845"/>
            <a:ext cx="391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Carlos García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Roberto Pérez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Ana González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B4EDF859-A796-BE4E-7D40-83CD8F1DC685}"/>
              </a:ext>
            </a:extLst>
          </p:cNvPr>
          <p:cNvSpPr/>
          <p:nvPr/>
        </p:nvSpPr>
        <p:spPr>
          <a:xfrm>
            <a:off x="3741661" y="2858977"/>
            <a:ext cx="4015880" cy="6471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749968B-B0F7-5888-0DCA-34759953DBEC}"/>
              </a:ext>
            </a:extLst>
          </p:cNvPr>
          <p:cNvSpPr/>
          <p:nvPr/>
        </p:nvSpPr>
        <p:spPr>
          <a:xfrm>
            <a:off x="3741661" y="4001924"/>
            <a:ext cx="4015880" cy="6471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741CD5C8-FB40-6504-D805-2058A213CA79}"/>
              </a:ext>
            </a:extLst>
          </p:cNvPr>
          <p:cNvSpPr/>
          <p:nvPr/>
        </p:nvSpPr>
        <p:spPr>
          <a:xfrm>
            <a:off x="3741661" y="5087044"/>
            <a:ext cx="4015880" cy="6471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>
                <a:solidFill>
                  <a:schemeClr val="tx1"/>
                </a:solidFill>
              </a:rPr>
              <a:t>{Carlos García, Roberto Pérez}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E83573-9792-A9C4-A8A1-BA7AD396A63E}"/>
              </a:ext>
            </a:extLst>
          </p:cNvPr>
          <p:cNvSpPr txBox="1"/>
          <p:nvPr/>
        </p:nvSpPr>
        <p:spPr>
          <a:xfrm>
            <a:off x="288185" y="1314075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latin typeface="Bitstream Vera Serif" panose="02060603050605020204" pitchFamily="18" charset="0"/>
              </a:rPr>
              <a:t>Presencial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0D456B7-E07C-8C77-23D3-3C5F9222C886}"/>
              </a:ext>
            </a:extLst>
          </p:cNvPr>
          <p:cNvSpPr txBox="1"/>
          <p:nvPr/>
        </p:nvSpPr>
        <p:spPr>
          <a:xfrm>
            <a:off x="4268224" y="1322674"/>
            <a:ext cx="196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latin typeface="Bitstream Vera Serif" panose="02060603050605020204" pitchFamily="18" charset="0"/>
              </a:rPr>
              <a:t>Virtual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7068A451-A6D1-4180-5164-190F816CECA9}"/>
              </a:ext>
            </a:extLst>
          </p:cNvPr>
          <p:cNvSpPr/>
          <p:nvPr/>
        </p:nvSpPr>
        <p:spPr>
          <a:xfrm>
            <a:off x="4000496" y="5933613"/>
            <a:ext cx="3498209" cy="683367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Sólo 1 compuerta por participante</a:t>
            </a:r>
          </a:p>
        </p:txBody>
      </p:sp>
    </p:spTree>
    <p:extLst>
      <p:ext uri="{BB962C8B-B14F-4D97-AF65-F5344CB8AC3E}">
        <p14:creationId xmlns:p14="http://schemas.microsoft.com/office/powerpoint/2010/main" val="1381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80"/>
    </mc:Choice>
    <mc:Fallback xmlns="">
      <p:transition spd="slow" advTm="18888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E411390-36CF-03D1-55B4-E09BF944936C}"/>
              </a:ext>
            </a:extLst>
          </p:cNvPr>
          <p:cNvSpPr txBox="1"/>
          <p:nvPr/>
        </p:nvSpPr>
        <p:spPr>
          <a:xfrm>
            <a:off x="1085988" y="388604"/>
            <a:ext cx="4922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/>
              <a:t>A generar identidades!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E4400F-0B1F-F094-EEBA-6DF4D3612B2F}"/>
              </a:ext>
            </a:extLst>
          </p:cNvPr>
          <p:cNvSpPr txBox="1"/>
          <p:nvPr/>
        </p:nvSpPr>
        <p:spPr>
          <a:xfrm>
            <a:off x="1271578" y="1221854"/>
            <a:ext cx="4349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latin typeface="Calibri (Cuerpo)"/>
              </a:rPr>
              <a:t>Presencial vs Virtual</a:t>
            </a:r>
          </a:p>
        </p:txBody>
      </p:sp>
      <p:pic>
        <p:nvPicPr>
          <p:cNvPr id="34" name="Grabación de pantalla 33">
            <a:hlinkClick r:id="" action="ppaction://media"/>
            <a:extLst>
              <a:ext uri="{FF2B5EF4-FFF2-40B4-BE49-F238E27FC236}">
                <a16:creationId xmlns:a16="http://schemas.microsoft.com/office/drawing/2014/main" id="{3EECBCD2-F28D-979B-4E4B-DB38987271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6347" y="4325563"/>
            <a:ext cx="3307355" cy="205929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44BBBEC-044F-321C-A678-80F973045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594" y="2055104"/>
            <a:ext cx="3604843" cy="186298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C7DE04C-4C03-7B1C-205E-F48452174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2708" y="1094773"/>
            <a:ext cx="3307355" cy="49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80"/>
    </mc:Choice>
    <mc:Fallback xmlns="">
      <p:transition spd="slow" advTm="18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8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E4A386B-4DF6-74BF-A0C4-FB2EB2DC1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93"/>
          <a:stretch/>
        </p:blipFill>
        <p:spPr>
          <a:xfrm>
            <a:off x="1488415" y="573503"/>
            <a:ext cx="3245689" cy="5831763"/>
          </a:xfrm>
          <a:prstGeom prst="rect">
            <a:avLst/>
          </a:prstGeom>
        </p:spPr>
      </p:pic>
      <p:pic>
        <p:nvPicPr>
          <p:cNvPr id="7" name="Picture 2" descr="III Quantum information representation and manipulation‣ PHYS483: Quantum  information processing—Lecture Notes">
            <a:extLst>
              <a:ext uri="{FF2B5EF4-FFF2-40B4-BE49-F238E27FC236}">
                <a16:creationId xmlns:a16="http://schemas.microsoft.com/office/drawing/2014/main" id="{84B11297-CD51-D2B0-ECA0-39948F84F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89"/>
          <a:stretch/>
        </p:blipFill>
        <p:spPr bwMode="auto">
          <a:xfrm>
            <a:off x="5943242" y="1117833"/>
            <a:ext cx="4760343" cy="22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48DB275-A277-38C6-DBF2-C9F6BD786AA3}"/>
              </a:ext>
            </a:extLst>
          </p:cNvPr>
          <p:cNvSpPr txBox="1"/>
          <p:nvPr/>
        </p:nvSpPr>
        <p:spPr>
          <a:xfrm>
            <a:off x="5462360" y="4108951"/>
            <a:ext cx="34511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500" dirty="0"/>
              <a:t>Podemos implementar esta tabla de verdad con las compuertas cuánticas de arriba?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C73EC-29CB-0D3E-AE8A-3316CBCD5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253" y="5123329"/>
            <a:ext cx="2387144" cy="12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163A1-7A28-F90A-889B-68BA320D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Controlled</a:t>
            </a:r>
            <a:r>
              <a:rPr lang="es-CL" dirty="0"/>
              <a:t> NOT (CNOT)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58855B-60EA-D047-466D-D61A9A8A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48" y="4010168"/>
            <a:ext cx="3258005" cy="1619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5726831-3D4E-668E-BA61-B5197AFCD36B}"/>
                  </a:ext>
                </a:extLst>
              </p:cNvPr>
              <p:cNvSpPr txBox="1"/>
              <p:nvPr/>
            </p:nvSpPr>
            <p:spPr>
              <a:xfrm>
                <a:off x="1995466" y="5828242"/>
                <a:ext cx="3159711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5726831-3D4E-668E-BA61-B5197AFCD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466" y="5828242"/>
                <a:ext cx="3159711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 11">
            <a:extLst>
              <a:ext uri="{FF2B5EF4-FFF2-40B4-BE49-F238E27FC236}">
                <a16:creationId xmlns:a16="http://schemas.microsoft.com/office/drawing/2014/main" id="{168867A3-F34C-D545-4C0E-DCADC6EDBA64}"/>
              </a:ext>
            </a:extLst>
          </p:cNvPr>
          <p:cNvSpPr/>
          <p:nvPr/>
        </p:nvSpPr>
        <p:spPr>
          <a:xfrm>
            <a:off x="1687120" y="3901532"/>
            <a:ext cx="3692106" cy="27002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45C8133-A3B0-27CF-3246-37F3106FA278}"/>
              </a:ext>
            </a:extLst>
          </p:cNvPr>
          <p:cNvSpPr txBox="1"/>
          <p:nvPr/>
        </p:nvSpPr>
        <p:spPr>
          <a:xfrm>
            <a:off x="2457166" y="558384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H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821128C-C92B-7209-1440-4ED509774855}"/>
              </a:ext>
            </a:extLst>
          </p:cNvPr>
          <p:cNvGrpSpPr/>
          <p:nvPr/>
        </p:nvGrpSpPr>
        <p:grpSpPr>
          <a:xfrm>
            <a:off x="1687120" y="1450546"/>
            <a:ext cx="8833098" cy="2142310"/>
            <a:chOff x="1995578" y="2603831"/>
            <a:chExt cx="8709804" cy="2033674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FB2953C3-B737-F67A-02F3-DF8C163F9D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91"/>
            <a:stretch/>
          </p:blipFill>
          <p:spPr bwMode="auto">
            <a:xfrm>
              <a:off x="1995578" y="2603831"/>
              <a:ext cx="8709804" cy="192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712F139-3010-B081-68AE-BB7D5E0CEE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57"/>
            <a:stretch/>
          </p:blipFill>
          <p:spPr bwMode="auto">
            <a:xfrm>
              <a:off x="1995578" y="4528869"/>
              <a:ext cx="8709804" cy="108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79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CII-Ta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/>
          <a:stretch/>
        </p:blipFill>
        <p:spPr bwMode="auto">
          <a:xfrm>
            <a:off x="645770" y="301657"/>
            <a:ext cx="10695118" cy="63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512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858855B-60EA-D047-466D-D61A9A8A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48" y="4010168"/>
            <a:ext cx="3258005" cy="161947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68867A3-F34C-D545-4C0E-DCADC6EDBA64}"/>
              </a:ext>
            </a:extLst>
          </p:cNvPr>
          <p:cNvSpPr/>
          <p:nvPr/>
        </p:nvSpPr>
        <p:spPr>
          <a:xfrm>
            <a:off x="1687119" y="3901532"/>
            <a:ext cx="5748154" cy="27002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0163A1-7A28-F90A-889B-68BA320D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Controlled</a:t>
            </a:r>
            <a:r>
              <a:rPr lang="es-CL" dirty="0"/>
              <a:t> NOT (CNOT)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5726831-3D4E-668E-BA61-B5197AFCD36B}"/>
                  </a:ext>
                </a:extLst>
              </p:cNvPr>
              <p:cNvSpPr txBox="1"/>
              <p:nvPr/>
            </p:nvSpPr>
            <p:spPr>
              <a:xfrm>
                <a:off x="1995466" y="5828242"/>
                <a:ext cx="5299078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C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5726831-3D4E-668E-BA61-B5197AFCD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466" y="5828242"/>
                <a:ext cx="5299078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F0044A0-57EC-F4BC-2095-A6DDC1591C22}"/>
                  </a:ext>
                </a:extLst>
              </p:cNvPr>
              <p:cNvSpPr txBox="1"/>
              <p:nvPr/>
            </p:nvSpPr>
            <p:spPr>
              <a:xfrm>
                <a:off x="8241741" y="3693348"/>
                <a:ext cx="3423762" cy="30162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b="1" dirty="0"/>
                  <a:t>Estado entrelazado!</a:t>
                </a:r>
              </a:p>
              <a:p>
                <a:pPr algn="just"/>
                <a:endParaRPr lang="es-CL" sz="500" dirty="0"/>
              </a:p>
              <a:p>
                <a:pPr algn="just"/>
                <a:r>
                  <a:rPr lang="es-CL" dirty="0"/>
                  <a:t>No es producto de un estado del </a:t>
                </a:r>
                <a:r>
                  <a:rPr lang="es-CL" dirty="0" err="1"/>
                  <a:t>qubit</a:t>
                </a:r>
                <a:r>
                  <a:rPr lang="es-CL" dirty="0"/>
                  <a:t> 0 por un estado del </a:t>
                </a:r>
                <a:r>
                  <a:rPr lang="es-CL" dirty="0" err="1"/>
                  <a:t>qubit</a:t>
                </a:r>
                <a:r>
                  <a:rPr lang="es-CL" dirty="0"/>
                  <a:t> 1</a:t>
                </a:r>
              </a:p>
              <a:p>
                <a:pPr algn="just"/>
                <a:endParaRPr lang="es-CL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s-C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  <a:p>
                <a:pPr algn="just"/>
                <a:endParaRPr lang="es-CL" dirty="0"/>
              </a:p>
              <a:p>
                <a:pPr algn="just"/>
                <a:endParaRPr lang="es-CL" dirty="0"/>
              </a:p>
              <a:p>
                <a:pPr algn="ctr"/>
                <a:r>
                  <a:rPr lang="es-CL" dirty="0"/>
                  <a:t>P(</a:t>
                </a:r>
                <a:r>
                  <a:rPr lang="es-CL" dirty="0" err="1"/>
                  <a:t>ab|xy</a:t>
                </a:r>
                <a:r>
                  <a:rPr lang="es-CL" dirty="0"/>
                  <a:t>)=P(</a:t>
                </a:r>
                <a:r>
                  <a:rPr lang="es-CL" dirty="0" err="1"/>
                  <a:t>a|x</a:t>
                </a:r>
                <a:r>
                  <a:rPr lang="es-CL" dirty="0"/>
                  <a:t>)P(</a:t>
                </a:r>
                <a:r>
                  <a:rPr lang="es-CL" dirty="0" err="1"/>
                  <a:t>b|y</a:t>
                </a:r>
                <a:r>
                  <a:rPr lang="es-CL" dirty="0"/>
                  <a:t>)</a:t>
                </a:r>
              </a:p>
              <a:p>
                <a:pPr algn="ctr"/>
                <a:endParaRPr lang="es-CL" sz="500" dirty="0"/>
              </a:p>
              <a:p>
                <a:pPr algn="ctr"/>
                <a:r>
                  <a:rPr lang="es-CL" b="1" dirty="0"/>
                  <a:t>Distribuciones de probabilidad independientes!</a:t>
                </a: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F0044A0-57EC-F4BC-2095-A6DDC1591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741" y="3693348"/>
                <a:ext cx="3423762" cy="3016210"/>
              </a:xfrm>
              <a:prstGeom prst="rect">
                <a:avLst/>
              </a:prstGeom>
              <a:blipFill>
                <a:blip r:embed="rId4"/>
                <a:stretch>
                  <a:fillRect l="-1601" t="-1212" r="-1423" b="-22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>
            <a:extLst>
              <a:ext uri="{FF2B5EF4-FFF2-40B4-BE49-F238E27FC236}">
                <a16:creationId xmlns:a16="http://schemas.microsoft.com/office/drawing/2014/main" id="{FF20BA3F-F110-870B-09C6-BF03D299425A}"/>
              </a:ext>
            </a:extLst>
          </p:cNvPr>
          <p:cNvGrpSpPr/>
          <p:nvPr/>
        </p:nvGrpSpPr>
        <p:grpSpPr>
          <a:xfrm>
            <a:off x="1687120" y="1450546"/>
            <a:ext cx="8833098" cy="2142310"/>
            <a:chOff x="1995578" y="2603831"/>
            <a:chExt cx="8709804" cy="203367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5CD277CF-8545-5E8F-C290-AB53BDE6FD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91"/>
            <a:stretch/>
          </p:blipFill>
          <p:spPr bwMode="auto">
            <a:xfrm>
              <a:off x="1995578" y="2603831"/>
              <a:ext cx="8709804" cy="192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6FDD4947-D875-4F6E-C216-080F9138DF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57"/>
            <a:stretch/>
          </p:blipFill>
          <p:spPr bwMode="auto">
            <a:xfrm>
              <a:off x="1995578" y="4528869"/>
              <a:ext cx="8709804" cy="108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57DA1AC-F6D6-0662-0B89-503B664AF181}"/>
              </a:ext>
            </a:extLst>
          </p:cNvPr>
          <p:cNvSpPr txBox="1"/>
          <p:nvPr/>
        </p:nvSpPr>
        <p:spPr>
          <a:xfrm>
            <a:off x="2457166" y="558384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AD4414-6542-D63D-3924-DFC08131D7AF}"/>
              </a:ext>
            </a:extLst>
          </p:cNvPr>
          <p:cNvSpPr txBox="1"/>
          <p:nvPr/>
        </p:nvSpPr>
        <p:spPr>
          <a:xfrm>
            <a:off x="4983736" y="5583843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D0B442B-1BDC-5A34-3FCE-AFAA4CFDEB2F}"/>
                  </a:ext>
                </a:extLst>
              </p:cNvPr>
              <p:cNvSpPr txBox="1"/>
              <p:nvPr/>
            </p:nvSpPr>
            <p:spPr>
              <a:xfrm rot="16200000">
                <a:off x="9752136" y="5239670"/>
                <a:ext cx="40297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s-CL" sz="30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D0B442B-1BDC-5A34-3FCE-AFAA4CFDE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752136" y="5239670"/>
                <a:ext cx="40297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EA596A-D55C-8EAF-F0D4-F6740BD42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r>
              <a:rPr lang="es-CL" dirty="0"/>
              <a:t>Entrelazando </a:t>
            </a:r>
            <a:r>
              <a:rPr lang="es-CL" dirty="0" err="1"/>
              <a:t>qubits</a:t>
            </a:r>
            <a:r>
              <a:rPr lang="es-CL" dirty="0"/>
              <a:t> en vivo!</a:t>
            </a:r>
          </a:p>
        </p:txBody>
      </p:sp>
    </p:spTree>
    <p:extLst>
      <p:ext uri="{BB962C8B-B14F-4D97-AF65-F5344CB8AC3E}">
        <p14:creationId xmlns:p14="http://schemas.microsoft.com/office/powerpoint/2010/main" val="2234989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4D32E-6B29-E661-62F2-7B28CE16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Compuertas cuánticas universales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7F93B8F-AE62-474D-48AC-FB449B2A412C}"/>
                  </a:ext>
                </a:extLst>
              </p:cNvPr>
              <p:cNvSpPr txBox="1"/>
              <p:nvPr/>
            </p:nvSpPr>
            <p:spPr>
              <a:xfrm>
                <a:off x="4532045" y="3075057"/>
                <a:ext cx="31279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s-CL" sz="4000" i="1" dirty="0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s-CL" sz="4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sz="4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CL" sz="4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sz="40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sz="400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CL" sz="40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7F93B8F-AE62-474D-48AC-FB449B2A4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45" y="3075057"/>
                <a:ext cx="31279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C1600D00-E584-EED3-1CB3-08F391A1B284}"/>
              </a:ext>
            </a:extLst>
          </p:cNvPr>
          <p:cNvSpPr txBox="1"/>
          <p:nvPr/>
        </p:nvSpPr>
        <p:spPr>
          <a:xfrm>
            <a:off x="838200" y="5551056"/>
            <a:ext cx="81455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500" b="1" dirty="0"/>
              <a:t>Problema</a:t>
            </a:r>
            <a:r>
              <a:rPr lang="es-CL" sz="2500" dirty="0"/>
              <a:t>: la secuencia de compuertas es, en general, infinita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2A9888-37C0-A445-BB46-63FA245E33A4}"/>
              </a:ext>
            </a:extLst>
          </p:cNvPr>
          <p:cNvSpPr txBox="1"/>
          <p:nvPr/>
        </p:nvSpPr>
        <p:spPr>
          <a:xfrm>
            <a:off x="838200" y="1758037"/>
            <a:ext cx="76684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500" dirty="0"/>
              <a:t>Cualquier transformación unitaria de 2 </a:t>
            </a:r>
            <a:r>
              <a:rPr lang="es-CL" sz="2500" dirty="0" err="1"/>
              <a:t>qubits</a:t>
            </a:r>
            <a:r>
              <a:rPr lang="es-CL" sz="2500" dirty="0"/>
              <a:t> se puede escribir como una secuencia de estas 3 compuertas:</a:t>
            </a:r>
          </a:p>
        </p:txBody>
      </p:sp>
      <p:pic>
        <p:nvPicPr>
          <p:cNvPr id="22530" name="Picture 2" descr="Mono sorprendido ia generativa | Foto Premium">
            <a:extLst>
              <a:ext uri="{FF2B5EF4-FFF2-40B4-BE49-F238E27FC236}">
                <a16:creationId xmlns:a16="http://schemas.microsoft.com/office/drawing/2014/main" id="{E61E7C17-E8A6-E28E-AC14-D168F593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976" y="1452458"/>
            <a:ext cx="2424824" cy="378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4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Quantum circuit for quantum teleportation of 1-qubit state">
            <a:extLst>
              <a:ext uri="{FF2B5EF4-FFF2-40B4-BE49-F238E27FC236}">
                <a16:creationId xmlns:a16="http://schemas.microsoft.com/office/drawing/2014/main" id="{EAF3B1A3-1C0B-360B-DD70-0C9AB1F7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112" y="2239674"/>
            <a:ext cx="80962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174678F-3967-3087-7C7B-D5FB1553EAF9}"/>
              </a:ext>
            </a:extLst>
          </p:cNvPr>
          <p:cNvSpPr/>
          <p:nvPr/>
        </p:nvSpPr>
        <p:spPr>
          <a:xfrm>
            <a:off x="5000921" y="1275333"/>
            <a:ext cx="2441535" cy="89464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A1 se entrelaza con A2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43C2BF-BF7B-A4E8-88F6-1F52061F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Teleportación</a:t>
            </a:r>
            <a:r>
              <a:rPr lang="es-CL" dirty="0"/>
              <a:t> cuántica</a:t>
            </a:r>
          </a:p>
        </p:txBody>
      </p:sp>
      <p:pic>
        <p:nvPicPr>
          <p:cNvPr id="18438" name="Picture 6" descr="Alice | Disney y Pixar | Fandom">
            <a:extLst>
              <a:ext uri="{FF2B5EF4-FFF2-40B4-BE49-F238E27FC236}">
                <a16:creationId xmlns:a16="http://schemas.microsoft.com/office/drawing/2014/main" id="{B57CCDA4-FCC3-7AF1-A1AE-F96E8915E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27"/>
          <a:stretch/>
        </p:blipFill>
        <p:spPr bwMode="auto">
          <a:xfrm flipH="1">
            <a:off x="194788" y="2369271"/>
            <a:ext cx="2192838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Bob Marley | Caricaturas">
            <a:extLst>
              <a:ext uri="{FF2B5EF4-FFF2-40B4-BE49-F238E27FC236}">
                <a16:creationId xmlns:a16="http://schemas.microsoft.com/office/drawing/2014/main" id="{D7E28FCE-C7E8-2574-D585-5BB781C25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4" r="17862" b="13740"/>
          <a:stretch/>
        </p:blipFill>
        <p:spPr bwMode="auto">
          <a:xfrm flipH="1">
            <a:off x="851136" y="4294909"/>
            <a:ext cx="1359004" cy="1237672"/>
          </a:xfrm>
          <a:prstGeom prst="rect">
            <a:avLst/>
          </a:prstGeom>
          <a:noFill/>
          <a:scene3d>
            <a:camera prst="orthographicFront">
              <a:rot lat="0" lon="6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brir llave 20">
            <a:extLst>
              <a:ext uri="{FF2B5EF4-FFF2-40B4-BE49-F238E27FC236}">
                <a16:creationId xmlns:a16="http://schemas.microsoft.com/office/drawing/2014/main" id="{033EF8AF-DD6D-937E-DB32-2CB3F3AD9DCD}"/>
              </a:ext>
            </a:extLst>
          </p:cNvPr>
          <p:cNvSpPr/>
          <p:nvPr/>
        </p:nvSpPr>
        <p:spPr>
          <a:xfrm>
            <a:off x="2387626" y="2625436"/>
            <a:ext cx="177486" cy="1240126"/>
          </a:xfrm>
          <a:prstGeom prst="leftBrace">
            <a:avLst>
              <a:gd name="adj1" fmla="val 6018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83C12CC-7688-C492-18AE-650FB619ED34}"/>
              </a:ext>
            </a:extLst>
          </p:cNvPr>
          <p:cNvSpPr/>
          <p:nvPr/>
        </p:nvSpPr>
        <p:spPr>
          <a:xfrm>
            <a:off x="3294247" y="3245499"/>
            <a:ext cx="2441535" cy="27002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r>
              <a:rPr lang="es-CL" dirty="0">
                <a:solidFill>
                  <a:schemeClr val="tx1"/>
                </a:solidFill>
              </a:rPr>
              <a:t>A2 se entrelaza con B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57CB3F3-2A3A-456E-7E96-0C8CF6F99F59}"/>
              </a:ext>
            </a:extLst>
          </p:cNvPr>
          <p:cNvSpPr/>
          <p:nvPr/>
        </p:nvSpPr>
        <p:spPr>
          <a:xfrm>
            <a:off x="5830141" y="2169975"/>
            <a:ext cx="783096" cy="180556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7788A7E-07D3-3079-7411-8C098DA1B30F}"/>
              </a:ext>
            </a:extLst>
          </p:cNvPr>
          <p:cNvSpPr/>
          <p:nvPr/>
        </p:nvSpPr>
        <p:spPr>
          <a:xfrm>
            <a:off x="7619942" y="1305351"/>
            <a:ext cx="2441535" cy="89464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Medición rompe entrelazamiento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03B95E8-A0E3-3D39-5046-414EF2F24033}"/>
              </a:ext>
            </a:extLst>
          </p:cNvPr>
          <p:cNvSpPr/>
          <p:nvPr/>
        </p:nvSpPr>
        <p:spPr>
          <a:xfrm>
            <a:off x="7619942" y="2199993"/>
            <a:ext cx="783096" cy="180556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94EEA415-E14D-1504-157A-DE1F0395A0B2}"/>
                  </a:ext>
                </a:extLst>
              </p:cNvPr>
              <p:cNvSpPr/>
              <p:nvPr/>
            </p:nvSpPr>
            <p:spPr>
              <a:xfrm>
                <a:off x="7619941" y="5116265"/>
                <a:ext cx="3888567" cy="82944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dirty="0">
                    <a:solidFill>
                      <a:schemeClr val="tx1"/>
                    </a:solidFill>
                  </a:rPr>
                  <a:t>B mide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s-CL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s-C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s-CL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 si A obtuvo resultado (</a:t>
                </a:r>
                <a:r>
                  <a:rPr lang="es-CL" dirty="0" err="1">
                    <a:solidFill>
                      <a:schemeClr val="tx1"/>
                    </a:solidFill>
                  </a:rPr>
                  <a:t>i,j</a:t>
                </a:r>
                <a:r>
                  <a:rPr lang="es-CL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94EEA415-E14D-1504-157A-DE1F0395A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41" y="5116265"/>
                <a:ext cx="3888567" cy="829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ángulo 27">
            <a:extLst>
              <a:ext uri="{FF2B5EF4-FFF2-40B4-BE49-F238E27FC236}">
                <a16:creationId xmlns:a16="http://schemas.microsoft.com/office/drawing/2014/main" id="{E419C9FA-BBA1-BB8B-3A4F-12D2E4ACBE9A}"/>
              </a:ext>
            </a:extLst>
          </p:cNvPr>
          <p:cNvSpPr/>
          <p:nvPr/>
        </p:nvSpPr>
        <p:spPr>
          <a:xfrm>
            <a:off x="7619942" y="4074938"/>
            <a:ext cx="1674490" cy="10413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  <a:p>
            <a:pPr algn="ctr"/>
            <a:endParaRPr lang="es-CL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D227672-0F8E-4D04-826D-25B1E236F46F}"/>
              </a:ext>
            </a:extLst>
          </p:cNvPr>
          <p:cNvSpPr txBox="1"/>
          <p:nvPr/>
        </p:nvSpPr>
        <p:spPr>
          <a:xfrm>
            <a:off x="7171902" y="6123543"/>
            <a:ext cx="478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No hay transmisión instantánea de información!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306EB1-7A36-D696-5BFF-BD575591A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582" y="5389580"/>
            <a:ext cx="2152184" cy="1112249"/>
          </a:xfrm>
          <a:prstGeom prst="rect">
            <a:avLst/>
          </a:prstGeom>
        </p:spPr>
      </p:pic>
      <p:pic>
        <p:nvPicPr>
          <p:cNvPr id="18446" name="Picture 14" descr="Sold at Auction: Don Adams &quot;Maxwell Smart&quot; Signature Shoe Phone from Get  Smart (CBS, 1965-1970).">
            <a:extLst>
              <a:ext uri="{FF2B5EF4-FFF2-40B4-BE49-F238E27FC236}">
                <a16:creationId xmlns:a16="http://schemas.microsoft.com/office/drawing/2014/main" id="{6E2D14FE-5FEC-53D9-E340-48584462A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8"/>
          <a:stretch/>
        </p:blipFill>
        <p:spPr bwMode="auto">
          <a:xfrm>
            <a:off x="5120987" y="1868526"/>
            <a:ext cx="2782297" cy="3932424"/>
          </a:xfrm>
          <a:custGeom>
            <a:avLst/>
            <a:gdLst>
              <a:gd name="connsiteX0" fmla="*/ 0 w 2782297"/>
              <a:gd name="connsiteY0" fmla="*/ 0 h 3932424"/>
              <a:gd name="connsiteX1" fmla="*/ 528636 w 2782297"/>
              <a:gd name="connsiteY1" fmla="*/ 0 h 3932424"/>
              <a:gd name="connsiteX2" fmla="*/ 1029450 w 2782297"/>
              <a:gd name="connsiteY2" fmla="*/ 0 h 3932424"/>
              <a:gd name="connsiteX3" fmla="*/ 1558086 w 2782297"/>
              <a:gd name="connsiteY3" fmla="*/ 0 h 3932424"/>
              <a:gd name="connsiteX4" fmla="*/ 2086723 w 2782297"/>
              <a:gd name="connsiteY4" fmla="*/ 0 h 3932424"/>
              <a:gd name="connsiteX5" fmla="*/ 2782297 w 2782297"/>
              <a:gd name="connsiteY5" fmla="*/ 0 h 3932424"/>
              <a:gd name="connsiteX6" fmla="*/ 2782297 w 2782297"/>
              <a:gd name="connsiteY6" fmla="*/ 601099 h 3932424"/>
              <a:gd name="connsiteX7" fmla="*/ 2782297 w 2782297"/>
              <a:gd name="connsiteY7" fmla="*/ 1162874 h 3932424"/>
              <a:gd name="connsiteX8" fmla="*/ 2782297 w 2782297"/>
              <a:gd name="connsiteY8" fmla="*/ 1803297 h 3932424"/>
              <a:gd name="connsiteX9" fmla="*/ 2782297 w 2782297"/>
              <a:gd name="connsiteY9" fmla="*/ 2325748 h 3932424"/>
              <a:gd name="connsiteX10" fmla="*/ 2782297 w 2782297"/>
              <a:gd name="connsiteY10" fmla="*/ 2887523 h 3932424"/>
              <a:gd name="connsiteX11" fmla="*/ 2782297 w 2782297"/>
              <a:gd name="connsiteY11" fmla="*/ 3932424 h 3932424"/>
              <a:gd name="connsiteX12" fmla="*/ 2281484 w 2782297"/>
              <a:gd name="connsiteY12" fmla="*/ 3932424 h 3932424"/>
              <a:gd name="connsiteX13" fmla="*/ 1808493 w 2782297"/>
              <a:gd name="connsiteY13" fmla="*/ 3932424 h 3932424"/>
              <a:gd name="connsiteX14" fmla="*/ 1307680 w 2782297"/>
              <a:gd name="connsiteY14" fmla="*/ 3932424 h 3932424"/>
              <a:gd name="connsiteX15" fmla="*/ 806866 w 2782297"/>
              <a:gd name="connsiteY15" fmla="*/ 3932424 h 3932424"/>
              <a:gd name="connsiteX16" fmla="*/ 0 w 2782297"/>
              <a:gd name="connsiteY16" fmla="*/ 3932424 h 3932424"/>
              <a:gd name="connsiteX17" fmla="*/ 0 w 2782297"/>
              <a:gd name="connsiteY17" fmla="*/ 3449298 h 3932424"/>
              <a:gd name="connsiteX18" fmla="*/ 0 w 2782297"/>
              <a:gd name="connsiteY18" fmla="*/ 2848199 h 3932424"/>
              <a:gd name="connsiteX19" fmla="*/ 0 w 2782297"/>
              <a:gd name="connsiteY19" fmla="*/ 2207775 h 3932424"/>
              <a:gd name="connsiteX20" fmla="*/ 0 w 2782297"/>
              <a:gd name="connsiteY20" fmla="*/ 1763973 h 3932424"/>
              <a:gd name="connsiteX21" fmla="*/ 0 w 2782297"/>
              <a:gd name="connsiteY21" fmla="*/ 1320171 h 3932424"/>
              <a:gd name="connsiteX22" fmla="*/ 0 w 2782297"/>
              <a:gd name="connsiteY22" fmla="*/ 719072 h 3932424"/>
              <a:gd name="connsiteX23" fmla="*/ 0 w 2782297"/>
              <a:gd name="connsiteY23" fmla="*/ 0 h 393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82297" h="3932424" extrusionOk="0">
                <a:moveTo>
                  <a:pt x="0" y="0"/>
                </a:moveTo>
                <a:cubicBezTo>
                  <a:pt x="229869" y="-31248"/>
                  <a:pt x="376529" y="36390"/>
                  <a:pt x="528636" y="0"/>
                </a:cubicBezTo>
                <a:cubicBezTo>
                  <a:pt x="680743" y="-36390"/>
                  <a:pt x="790572" y="23646"/>
                  <a:pt x="1029450" y="0"/>
                </a:cubicBezTo>
                <a:cubicBezTo>
                  <a:pt x="1268328" y="-23646"/>
                  <a:pt x="1440203" y="34828"/>
                  <a:pt x="1558086" y="0"/>
                </a:cubicBezTo>
                <a:cubicBezTo>
                  <a:pt x="1675969" y="-34828"/>
                  <a:pt x="1829152" y="59595"/>
                  <a:pt x="2086723" y="0"/>
                </a:cubicBezTo>
                <a:cubicBezTo>
                  <a:pt x="2344294" y="-59595"/>
                  <a:pt x="2486544" y="12386"/>
                  <a:pt x="2782297" y="0"/>
                </a:cubicBezTo>
                <a:cubicBezTo>
                  <a:pt x="2826265" y="141120"/>
                  <a:pt x="2752439" y="419095"/>
                  <a:pt x="2782297" y="601099"/>
                </a:cubicBezTo>
                <a:cubicBezTo>
                  <a:pt x="2812155" y="783103"/>
                  <a:pt x="2774333" y="1001435"/>
                  <a:pt x="2782297" y="1162874"/>
                </a:cubicBezTo>
                <a:cubicBezTo>
                  <a:pt x="2790261" y="1324313"/>
                  <a:pt x="2714750" y="1537447"/>
                  <a:pt x="2782297" y="1803297"/>
                </a:cubicBezTo>
                <a:cubicBezTo>
                  <a:pt x="2849844" y="2069147"/>
                  <a:pt x="2750563" y="2113503"/>
                  <a:pt x="2782297" y="2325748"/>
                </a:cubicBezTo>
                <a:cubicBezTo>
                  <a:pt x="2814031" y="2537993"/>
                  <a:pt x="2776958" y="2612262"/>
                  <a:pt x="2782297" y="2887523"/>
                </a:cubicBezTo>
                <a:cubicBezTo>
                  <a:pt x="2787636" y="3162784"/>
                  <a:pt x="2695385" y="3660488"/>
                  <a:pt x="2782297" y="3932424"/>
                </a:cubicBezTo>
                <a:cubicBezTo>
                  <a:pt x="2662536" y="3984018"/>
                  <a:pt x="2504941" y="3914181"/>
                  <a:pt x="2281484" y="3932424"/>
                </a:cubicBezTo>
                <a:cubicBezTo>
                  <a:pt x="2058027" y="3950667"/>
                  <a:pt x="1904097" y="3883785"/>
                  <a:pt x="1808493" y="3932424"/>
                </a:cubicBezTo>
                <a:cubicBezTo>
                  <a:pt x="1712889" y="3981063"/>
                  <a:pt x="1529045" y="3883753"/>
                  <a:pt x="1307680" y="3932424"/>
                </a:cubicBezTo>
                <a:cubicBezTo>
                  <a:pt x="1086315" y="3981095"/>
                  <a:pt x="1032750" y="3895211"/>
                  <a:pt x="806866" y="3932424"/>
                </a:cubicBezTo>
                <a:cubicBezTo>
                  <a:pt x="580982" y="3969637"/>
                  <a:pt x="234527" y="3865861"/>
                  <a:pt x="0" y="3932424"/>
                </a:cubicBezTo>
                <a:cubicBezTo>
                  <a:pt x="-22190" y="3697371"/>
                  <a:pt x="47315" y="3577502"/>
                  <a:pt x="0" y="3449298"/>
                </a:cubicBezTo>
                <a:cubicBezTo>
                  <a:pt x="-47315" y="3321094"/>
                  <a:pt x="41880" y="3095066"/>
                  <a:pt x="0" y="2848199"/>
                </a:cubicBezTo>
                <a:cubicBezTo>
                  <a:pt x="-41880" y="2601332"/>
                  <a:pt x="8977" y="2347565"/>
                  <a:pt x="0" y="2207775"/>
                </a:cubicBezTo>
                <a:cubicBezTo>
                  <a:pt x="-8977" y="2067985"/>
                  <a:pt x="38087" y="1951051"/>
                  <a:pt x="0" y="1763973"/>
                </a:cubicBezTo>
                <a:cubicBezTo>
                  <a:pt x="-38087" y="1576895"/>
                  <a:pt x="51680" y="1521361"/>
                  <a:pt x="0" y="1320171"/>
                </a:cubicBezTo>
                <a:cubicBezTo>
                  <a:pt x="-51680" y="1118981"/>
                  <a:pt x="39547" y="953225"/>
                  <a:pt x="0" y="719072"/>
                </a:cubicBezTo>
                <a:cubicBezTo>
                  <a:pt x="-39547" y="484919"/>
                  <a:pt x="3132" y="277098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6657647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22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3C2BF-BF7B-A4E8-88F6-1F52061F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Estado GHZ</a:t>
            </a:r>
          </a:p>
        </p:txBody>
      </p:sp>
      <p:pic>
        <p:nvPicPr>
          <p:cNvPr id="20482" name="Picture 2" descr="Greenberger–Horne–Zeilinger state - Wikipedia">
            <a:extLst>
              <a:ext uri="{FF2B5EF4-FFF2-40B4-BE49-F238E27FC236}">
                <a16:creationId xmlns:a16="http://schemas.microsoft.com/office/drawing/2014/main" id="{C542BD42-721D-24E7-0BD7-D556EDD4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89" y="1539506"/>
            <a:ext cx="5231611" cy="179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B3ED294-F1D8-003A-DDBC-DDFB4D27CF1A}"/>
              </a:ext>
            </a:extLst>
          </p:cNvPr>
          <p:cNvSpPr txBox="1"/>
          <p:nvPr/>
        </p:nvSpPr>
        <p:spPr>
          <a:xfrm>
            <a:off x="1379215" y="3973996"/>
            <a:ext cx="3790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b="1" dirty="0"/>
              <a:t>Ninguna de las partes tiene </a:t>
            </a:r>
          </a:p>
          <a:p>
            <a:pPr algn="ctr"/>
            <a:r>
              <a:rPr lang="es-CL" b="1" dirty="0"/>
              <a:t>información acerca del estado</a:t>
            </a:r>
          </a:p>
          <a:p>
            <a:pPr algn="ctr"/>
            <a:endParaRPr lang="es-CL" b="1" dirty="0"/>
          </a:p>
          <a:p>
            <a:pPr algn="ctr"/>
            <a:r>
              <a:rPr lang="es-CL" b="1" dirty="0"/>
              <a:t>Si se mide sobre un </a:t>
            </a:r>
            <a:r>
              <a:rPr lang="es-CL" b="1" dirty="0" err="1"/>
              <a:t>qubit</a:t>
            </a:r>
            <a:r>
              <a:rPr lang="es-CL" b="1" dirty="0"/>
              <a:t> se destruye </a:t>
            </a:r>
          </a:p>
          <a:p>
            <a:pPr algn="ctr"/>
            <a:r>
              <a:rPr lang="es-CL" b="1" dirty="0"/>
              <a:t>completamente el entrelazamiento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54CEED0-A506-BDE8-3DEA-E8C949E39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3" r="15259"/>
          <a:stretch/>
        </p:blipFill>
        <p:spPr>
          <a:xfrm>
            <a:off x="7421515" y="761576"/>
            <a:ext cx="3391270" cy="48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C8FB4-8FDE-5043-2F29-E13ACD96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Borromean</a:t>
            </a:r>
            <a:r>
              <a:rPr lang="es-CL" dirty="0"/>
              <a:t> </a:t>
            </a:r>
            <a:r>
              <a:rPr lang="es-CL" dirty="0" err="1"/>
              <a:t>rings</a:t>
            </a:r>
            <a:endParaRPr lang="es-CL" dirty="0"/>
          </a:p>
        </p:txBody>
      </p:sp>
      <p:pic>
        <p:nvPicPr>
          <p:cNvPr id="30722" name="Picture 2" descr="a The Borromean rings 3-link; b the three-Hopf rings 3-link | Download  Scientific Diagram">
            <a:extLst>
              <a:ext uri="{FF2B5EF4-FFF2-40B4-BE49-F238E27FC236}">
                <a16:creationId xmlns:a16="http://schemas.microsoft.com/office/drawing/2014/main" id="{D8932241-05B8-83F7-750E-2367D4DF2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8"/>
          <a:stretch/>
        </p:blipFill>
        <p:spPr bwMode="auto">
          <a:xfrm>
            <a:off x="2878224" y="2414155"/>
            <a:ext cx="7061552" cy="287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177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EE93B-EB83-C04B-31D4-9CAD5236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Logo de Juegos Olímpicos</a:t>
            </a:r>
          </a:p>
        </p:txBody>
      </p:sp>
      <p:pic>
        <p:nvPicPr>
          <p:cNvPr id="4" name="Picture 6" descr="Todos los logos de los juegos olímpicos">
            <a:extLst>
              <a:ext uri="{FF2B5EF4-FFF2-40B4-BE49-F238E27FC236}">
                <a16:creationId xmlns:a16="http://schemas.microsoft.com/office/drawing/2014/main" id="{DD25BF07-2786-228F-27A5-5A86C6754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460" y="1817776"/>
            <a:ext cx="4447158" cy="353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92EA962-7173-0F36-EC0D-191A8AEBE245}"/>
              </a:ext>
            </a:extLst>
          </p:cNvPr>
          <p:cNvSpPr txBox="1"/>
          <p:nvPr/>
        </p:nvSpPr>
        <p:spPr>
          <a:xfrm>
            <a:off x="3045042" y="2360582"/>
            <a:ext cx="12426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500" dirty="0"/>
              <a:t>Oceanía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3188C8-7E39-E528-D8EA-4164C927AFA2}"/>
              </a:ext>
            </a:extLst>
          </p:cNvPr>
          <p:cNvSpPr txBox="1"/>
          <p:nvPr/>
        </p:nvSpPr>
        <p:spPr>
          <a:xfrm>
            <a:off x="6991893" y="4427979"/>
            <a:ext cx="11076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500" dirty="0"/>
              <a:t>Europa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F89F66-A429-B29B-3169-FDA4A66905E0}"/>
              </a:ext>
            </a:extLst>
          </p:cNvPr>
          <p:cNvSpPr txBox="1"/>
          <p:nvPr/>
        </p:nvSpPr>
        <p:spPr>
          <a:xfrm>
            <a:off x="5662869" y="1991434"/>
            <a:ext cx="9417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500" dirty="0"/>
              <a:t>África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177BD6-6400-E4CF-E2CB-825934749AA1}"/>
              </a:ext>
            </a:extLst>
          </p:cNvPr>
          <p:cNvSpPr txBox="1"/>
          <p:nvPr/>
        </p:nvSpPr>
        <p:spPr>
          <a:xfrm>
            <a:off x="4612572" y="4427979"/>
            <a:ext cx="7232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500" dirty="0"/>
              <a:t>Asia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A2EFFB-0772-F5B2-489F-4C73E0EAFDB8}"/>
              </a:ext>
            </a:extLst>
          </p:cNvPr>
          <p:cNvSpPr txBox="1"/>
          <p:nvPr/>
        </p:nvSpPr>
        <p:spPr>
          <a:xfrm>
            <a:off x="7885375" y="2360582"/>
            <a:ext cx="12607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500" dirty="0"/>
              <a:t>América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81F092B-4E9D-B5CA-6F8B-2EBAC9128042}"/>
              </a:ext>
            </a:extLst>
          </p:cNvPr>
          <p:cNvSpPr txBox="1"/>
          <p:nvPr/>
        </p:nvSpPr>
        <p:spPr>
          <a:xfrm>
            <a:off x="3724617" y="5362760"/>
            <a:ext cx="52611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500" dirty="0"/>
              <a:t>Qué observaciones puedes hacer sobre </a:t>
            </a:r>
          </a:p>
          <a:p>
            <a:pPr algn="ctr"/>
            <a:r>
              <a:rPr lang="es-CL" sz="2500" dirty="0"/>
              <a:t>el entrelazamiento de este estado?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48B48FB-DE73-992B-1419-438C6A58E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560" y="5269984"/>
            <a:ext cx="1958240" cy="1012019"/>
          </a:xfrm>
          <a:prstGeom prst="rect">
            <a:avLst/>
          </a:prstGeom>
        </p:spPr>
      </p:pic>
      <p:pic>
        <p:nvPicPr>
          <p:cNvPr id="13" name="Grabación de pantalla 33">
            <a:hlinkClick r:id="" action="ppaction://media"/>
            <a:extLst>
              <a:ext uri="{FF2B5EF4-FFF2-40B4-BE49-F238E27FC236}">
                <a16:creationId xmlns:a16="http://schemas.microsoft.com/office/drawing/2014/main" id="{DCDEFAAF-D823-16AA-13E8-A167BF949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6194" y="4962650"/>
            <a:ext cx="2612562" cy="16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5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uantum circuit diagram preparing the GHZ state from the factorized... |  Download Scientific Diagram">
            <a:extLst>
              <a:ext uri="{FF2B5EF4-FFF2-40B4-BE49-F238E27FC236}">
                <a16:creationId xmlns:a16="http://schemas.microsoft.com/office/drawing/2014/main" id="{8BF7503B-A9AE-5F32-A617-A7BB6273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40" y="2194373"/>
            <a:ext cx="5507182" cy="308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ibro Abierto Paginas - Foto gratis en Pixabay - Pixabay">
            <a:extLst>
              <a:ext uri="{FF2B5EF4-FFF2-40B4-BE49-F238E27FC236}">
                <a16:creationId xmlns:a16="http://schemas.microsoft.com/office/drawing/2014/main" id="{EB3F3AFA-BCEF-EC8E-DB7E-7228E650F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38" y="2194373"/>
            <a:ext cx="4185593" cy="278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59C80B0-F5E0-EE8B-841E-36CEE3E5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L" dirty="0"/>
              <a:t>Estado GHZ</a:t>
            </a:r>
          </a:p>
        </p:txBody>
      </p:sp>
    </p:spTree>
    <p:extLst>
      <p:ext uri="{BB962C8B-B14F-4D97-AF65-F5344CB8AC3E}">
        <p14:creationId xmlns:p14="http://schemas.microsoft.com/office/powerpoint/2010/main" val="286127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Optimización</a:t>
            </a:r>
            <a:r>
              <a:rPr lang="en-GB" dirty="0"/>
              <a:t> de </a:t>
            </a:r>
            <a:r>
              <a:rPr lang="en-GB" dirty="0" err="1"/>
              <a:t>circuitos</a:t>
            </a:r>
            <a:r>
              <a:rPr lang="en-GB" dirty="0"/>
              <a:t> </a:t>
            </a:r>
            <a:r>
              <a:rPr lang="en-GB" dirty="0" err="1"/>
              <a:t>cuánticos</a:t>
            </a:r>
            <a:endParaRPr lang="en-GB" dirty="0"/>
          </a:p>
        </p:txBody>
      </p:sp>
      <p:pic>
        <p:nvPicPr>
          <p:cNvPr id="9218" name="Picture 2" descr="circuit | IBM Quantum Documentation">
            <a:extLst>
              <a:ext uri="{FF2B5EF4-FFF2-40B4-BE49-F238E27FC236}">
                <a16:creationId xmlns:a16="http://schemas.microsoft.com/office/drawing/2014/main" id="{A294776C-EF1C-4D81-8D99-C73943A7EE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91" y="1755283"/>
            <a:ext cx="6015453" cy="45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24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E192F14-D78A-8A72-E5CB-F61E841F9FE1}"/>
              </a:ext>
            </a:extLst>
          </p:cNvPr>
          <p:cNvSpPr/>
          <p:nvPr/>
        </p:nvSpPr>
        <p:spPr>
          <a:xfrm>
            <a:off x="1310665" y="5911273"/>
            <a:ext cx="5214846" cy="685164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B6EF8B-B355-0700-AF75-5EC01D386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9" b="11209"/>
          <a:stretch/>
        </p:blipFill>
        <p:spPr>
          <a:xfrm>
            <a:off x="518491" y="1225587"/>
            <a:ext cx="2950854" cy="2329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5BBC651-05D3-B05F-3FBA-06DFBFB10CB7}"/>
                  </a:ext>
                </a:extLst>
              </p:cNvPr>
              <p:cNvSpPr txBox="1"/>
              <p:nvPr/>
            </p:nvSpPr>
            <p:spPr>
              <a:xfrm rot="20812580">
                <a:off x="937742" y="1575356"/>
                <a:ext cx="754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5BBC651-05D3-B05F-3FBA-06DFBFB1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12580">
                <a:off x="937742" y="1575356"/>
                <a:ext cx="75441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F4D1C45-34F1-1C43-EBD8-0C2A033DAAE8}"/>
                  </a:ext>
                </a:extLst>
              </p:cNvPr>
              <p:cNvSpPr txBox="1"/>
              <p:nvPr/>
            </p:nvSpPr>
            <p:spPr>
              <a:xfrm rot="1078188">
                <a:off x="1899164" y="1834481"/>
                <a:ext cx="75441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F4D1C45-34F1-1C43-EBD8-0C2A033DA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78188">
                <a:off x="1899164" y="1834481"/>
                <a:ext cx="754410" cy="477054"/>
              </a:xfrm>
              <a:prstGeom prst="rect">
                <a:avLst/>
              </a:prstGeom>
              <a:blipFill>
                <a:blip r:embed="rId4"/>
                <a:stretch>
                  <a:fillRect l="-699" r="-65035" b="-2368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EB80FDFE-042F-B3C0-5D3E-EC5F80934C94}"/>
              </a:ext>
            </a:extLst>
          </p:cNvPr>
          <p:cNvSpPr txBox="1"/>
          <p:nvPr/>
        </p:nvSpPr>
        <p:spPr>
          <a:xfrm>
            <a:off x="1668411" y="261563"/>
            <a:ext cx="2893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latin typeface="Bitstream Vera Serif" panose="02060603050605020204" pitchFamily="18" charset="0"/>
              </a:rPr>
              <a:t>Presencial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003571-8BFD-0192-C6BB-B3AFFD932CE9}"/>
              </a:ext>
            </a:extLst>
          </p:cNvPr>
          <p:cNvSpPr txBox="1"/>
          <p:nvPr/>
        </p:nvSpPr>
        <p:spPr>
          <a:xfrm>
            <a:off x="7842798" y="244364"/>
            <a:ext cx="196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latin typeface="Bitstream Vera Serif" panose="02060603050605020204" pitchFamily="18" charset="0"/>
              </a:rPr>
              <a:t>Virtual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AD707EC-BCB3-4484-4C77-DF997F57B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9" b="11209"/>
          <a:stretch/>
        </p:blipFill>
        <p:spPr>
          <a:xfrm>
            <a:off x="3631059" y="1225587"/>
            <a:ext cx="2950854" cy="2329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F78E88F-A69A-6FD5-6255-4AF569024501}"/>
                  </a:ext>
                </a:extLst>
              </p:cNvPr>
              <p:cNvSpPr txBox="1"/>
              <p:nvPr/>
            </p:nvSpPr>
            <p:spPr>
              <a:xfrm rot="20812580">
                <a:off x="3733316" y="1739700"/>
                <a:ext cx="75441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F78E88F-A69A-6FD5-6255-4AF569024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12580">
                <a:off x="3733316" y="1739700"/>
                <a:ext cx="754410" cy="477054"/>
              </a:xfrm>
              <a:prstGeom prst="rect">
                <a:avLst/>
              </a:prstGeom>
              <a:blipFill>
                <a:blip r:embed="rId5"/>
                <a:stretch>
                  <a:fillRect t="-10476" r="-7050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0AFB16C-1166-477C-678F-C55B583A204B}"/>
                  </a:ext>
                </a:extLst>
              </p:cNvPr>
              <p:cNvSpPr txBox="1"/>
              <p:nvPr/>
            </p:nvSpPr>
            <p:spPr>
              <a:xfrm rot="1078188">
                <a:off x="5037331" y="1837592"/>
                <a:ext cx="75441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es-CL" sz="2500" b="0" i="1" smtClean="0">
                          <a:latin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0AFB16C-1166-477C-678F-C55B583A2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78188">
                <a:off x="5037331" y="1837592"/>
                <a:ext cx="754410" cy="477054"/>
              </a:xfrm>
              <a:prstGeom prst="rect">
                <a:avLst/>
              </a:prstGeom>
              <a:blipFill>
                <a:blip r:embed="rId6"/>
                <a:stretch>
                  <a:fillRect l="-699" r="-64336" b="-2477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Quantum circuit diagram preparing the GHZ state from the factorized... |  Download Scientific Diagram">
            <a:extLst>
              <a:ext uri="{FF2B5EF4-FFF2-40B4-BE49-F238E27FC236}">
                <a16:creationId xmlns:a16="http://schemas.microsoft.com/office/drawing/2014/main" id="{771E6876-AC7E-D591-0BC2-0D8A22D0B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b="51487"/>
          <a:stretch/>
        </p:blipFill>
        <p:spPr bwMode="auto">
          <a:xfrm>
            <a:off x="1314947" y="3891464"/>
            <a:ext cx="4476029" cy="14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A55852F-D722-7325-3AED-D6F3143BB671}"/>
              </a:ext>
            </a:extLst>
          </p:cNvPr>
          <p:cNvSpPr txBox="1"/>
          <p:nvPr/>
        </p:nvSpPr>
        <p:spPr>
          <a:xfrm>
            <a:off x="7667584" y="1225587"/>
            <a:ext cx="39148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Carlos García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Roberto Pérez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Ana González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María Alonso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9F498D9-9CFA-7C82-848C-04360BD00C16}"/>
              </a:ext>
            </a:extLst>
          </p:cNvPr>
          <p:cNvSpPr/>
          <p:nvPr/>
        </p:nvSpPr>
        <p:spPr>
          <a:xfrm>
            <a:off x="7729929" y="1605719"/>
            <a:ext cx="4015880" cy="6471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F45BE24-29C5-9242-8D61-3A91143C83E5}"/>
              </a:ext>
            </a:extLst>
          </p:cNvPr>
          <p:cNvSpPr/>
          <p:nvPr/>
        </p:nvSpPr>
        <p:spPr>
          <a:xfrm>
            <a:off x="7729929" y="2748666"/>
            <a:ext cx="4015880" cy="6471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>
                <a:solidFill>
                  <a:schemeClr val="tx1"/>
                </a:solidFill>
              </a:rPr>
              <a:t>CNOT12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44CE610-E30E-DB25-FF80-2ABD08035F5B}"/>
              </a:ext>
            </a:extLst>
          </p:cNvPr>
          <p:cNvSpPr/>
          <p:nvPr/>
        </p:nvSpPr>
        <p:spPr>
          <a:xfrm>
            <a:off x="7729929" y="3833786"/>
            <a:ext cx="4015880" cy="6471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>
                <a:solidFill>
                  <a:schemeClr val="tx1"/>
                </a:solidFill>
              </a:rPr>
              <a:t>CNOT23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48F95BD-C03D-F4C4-B644-41805B451539}"/>
              </a:ext>
            </a:extLst>
          </p:cNvPr>
          <p:cNvSpPr/>
          <p:nvPr/>
        </p:nvSpPr>
        <p:spPr>
          <a:xfrm>
            <a:off x="7729929" y="4975458"/>
            <a:ext cx="4015880" cy="6471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>
                <a:solidFill>
                  <a:schemeClr val="tx1"/>
                </a:solidFill>
              </a:rPr>
              <a:t>CNOT34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F04E78-9DBB-FDFB-1221-D41AEDDC8414}"/>
              </a:ext>
            </a:extLst>
          </p:cNvPr>
          <p:cNvSpPr txBox="1"/>
          <p:nvPr/>
        </p:nvSpPr>
        <p:spPr>
          <a:xfrm>
            <a:off x="1462987" y="6069189"/>
            <a:ext cx="488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Importante: La compuertas deben estar en orden!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93ECF75D-42E5-ED62-819C-142C59FEA5C3}"/>
              </a:ext>
            </a:extLst>
          </p:cNvPr>
          <p:cNvSpPr/>
          <p:nvPr/>
        </p:nvSpPr>
        <p:spPr>
          <a:xfrm>
            <a:off x="8542956" y="5904825"/>
            <a:ext cx="2522426" cy="804247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DB36FF5-61CB-8993-13C8-47C1C031D269}"/>
              </a:ext>
            </a:extLst>
          </p:cNvPr>
          <p:cNvSpPr txBox="1"/>
          <p:nvPr/>
        </p:nvSpPr>
        <p:spPr>
          <a:xfrm>
            <a:off x="8741185" y="5983782"/>
            <a:ext cx="2125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dirty="0"/>
              <a:t>Sólo una compuerta </a:t>
            </a:r>
          </a:p>
          <a:p>
            <a:pPr algn="ctr"/>
            <a:r>
              <a:rPr lang="es-CL" dirty="0"/>
              <a:t>por participante</a:t>
            </a:r>
          </a:p>
        </p:txBody>
      </p:sp>
    </p:spTree>
    <p:extLst>
      <p:ext uri="{BB962C8B-B14F-4D97-AF65-F5344CB8AC3E}">
        <p14:creationId xmlns:p14="http://schemas.microsoft.com/office/powerpoint/2010/main" val="30216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BE7E7-0A4B-A44A-3449-11950959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Operaciones físicas con bits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2F74D3-0CC5-DE4F-B90C-6D1CD9C25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40000"/>
            <a:ext cx="572072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D31221-5215-1CD6-1C79-5096C95CC448}"/>
              </a:ext>
            </a:extLst>
          </p:cNvPr>
          <p:cNvSpPr txBox="1"/>
          <p:nvPr/>
        </p:nvSpPr>
        <p:spPr>
          <a:xfrm>
            <a:off x="622844" y="2059477"/>
            <a:ext cx="238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NOT: invierte la señal</a:t>
            </a:r>
          </a:p>
        </p:txBody>
      </p:sp>
      <p:pic>
        <p:nvPicPr>
          <p:cNvPr id="9220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DEF00750-84DF-3298-E77D-9E0655409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9" r="16700" b="72568"/>
          <a:stretch/>
        </p:blipFill>
        <p:spPr bwMode="auto">
          <a:xfrm>
            <a:off x="8834002" y="522666"/>
            <a:ext cx="1505528" cy="15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48D3AA7F-AD3D-51CD-4705-ED88F553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3" b="37428"/>
          <a:stretch/>
        </p:blipFill>
        <p:spPr bwMode="auto">
          <a:xfrm>
            <a:off x="7188740" y="2259532"/>
            <a:ext cx="4796051" cy="19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63760917-C9FC-397C-DF5A-E4B4FF13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11" r="34674"/>
          <a:stretch/>
        </p:blipFill>
        <p:spPr bwMode="auto">
          <a:xfrm>
            <a:off x="8020237" y="4350247"/>
            <a:ext cx="3133055" cy="19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AA62C92-78B1-C4C0-7C81-28434E4E3F16}"/>
              </a:ext>
            </a:extLst>
          </p:cNvPr>
          <p:cNvSpPr/>
          <p:nvPr/>
        </p:nvSpPr>
        <p:spPr>
          <a:xfrm>
            <a:off x="8834000" y="68971"/>
            <a:ext cx="1505528" cy="21047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7EB786-8192-A51A-9514-284390318DD9}"/>
              </a:ext>
            </a:extLst>
          </p:cNvPr>
          <p:cNvSpPr txBox="1"/>
          <p:nvPr/>
        </p:nvSpPr>
        <p:spPr>
          <a:xfrm>
            <a:off x="622844" y="6294348"/>
            <a:ext cx="31897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dirty="0"/>
              <a:t>https://learnlearn.uk/alevelcs/logic-gates-2/</a:t>
            </a:r>
          </a:p>
        </p:txBody>
      </p:sp>
    </p:spTree>
    <p:extLst>
      <p:ext uri="{BB962C8B-B14F-4D97-AF65-F5344CB8AC3E}">
        <p14:creationId xmlns:p14="http://schemas.microsoft.com/office/powerpoint/2010/main" val="1615367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3">
            <a:hlinkClick r:id="" action="ppaction://media"/>
            <a:extLst>
              <a:ext uri="{FF2B5EF4-FFF2-40B4-BE49-F238E27FC236}">
                <a16:creationId xmlns:a16="http://schemas.microsoft.com/office/drawing/2014/main" id="{0766BCF6-7135-7C06-9E32-244D97CF9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912" y="3299088"/>
            <a:ext cx="3307355" cy="20592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EF7D21-DCAB-C85A-07E0-9C38E03E23A3}"/>
              </a:ext>
            </a:extLst>
          </p:cNvPr>
          <p:cNvSpPr txBox="1"/>
          <p:nvPr/>
        </p:nvSpPr>
        <p:spPr>
          <a:xfrm>
            <a:off x="3393842" y="1128680"/>
            <a:ext cx="57334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4000" dirty="0"/>
              <a:t>3 minutos para coordinar </a:t>
            </a:r>
          </a:p>
          <a:p>
            <a:pPr algn="ctr"/>
            <a:r>
              <a:rPr lang="es-CL" sz="4000" dirty="0"/>
              <a:t>una estrategia </a:t>
            </a:r>
            <a:r>
              <a:rPr lang="es-CL" sz="4000" dirty="0" err="1"/>
              <a:t>multipartita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330070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3">
            <a:hlinkClick r:id="" action="ppaction://media"/>
            <a:extLst>
              <a:ext uri="{FF2B5EF4-FFF2-40B4-BE49-F238E27FC236}">
                <a16:creationId xmlns:a16="http://schemas.microsoft.com/office/drawing/2014/main" id="{3752960D-AB90-6DC9-CC92-1CF49B303C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2321" y="4456752"/>
            <a:ext cx="3307355" cy="20592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56FA13C-7F91-EF75-444A-050ACAEF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494" y="656850"/>
            <a:ext cx="7059010" cy="3010320"/>
          </a:xfrm>
          <a:custGeom>
            <a:avLst/>
            <a:gdLst>
              <a:gd name="connsiteX0" fmla="*/ 0 w 7059010"/>
              <a:gd name="connsiteY0" fmla="*/ 0 h 3010320"/>
              <a:gd name="connsiteX1" fmla="*/ 376481 w 7059010"/>
              <a:gd name="connsiteY1" fmla="*/ 0 h 3010320"/>
              <a:gd name="connsiteX2" fmla="*/ 1035321 w 7059010"/>
              <a:gd name="connsiteY2" fmla="*/ 0 h 3010320"/>
              <a:gd name="connsiteX3" fmla="*/ 1623572 w 7059010"/>
              <a:gd name="connsiteY3" fmla="*/ 0 h 3010320"/>
              <a:gd name="connsiteX4" fmla="*/ 2353003 w 7059010"/>
              <a:gd name="connsiteY4" fmla="*/ 0 h 3010320"/>
              <a:gd name="connsiteX5" fmla="*/ 2941254 w 7059010"/>
              <a:gd name="connsiteY5" fmla="*/ 0 h 3010320"/>
              <a:gd name="connsiteX6" fmla="*/ 3529505 w 7059010"/>
              <a:gd name="connsiteY6" fmla="*/ 0 h 3010320"/>
              <a:gd name="connsiteX7" fmla="*/ 3905986 w 7059010"/>
              <a:gd name="connsiteY7" fmla="*/ 0 h 3010320"/>
              <a:gd name="connsiteX8" fmla="*/ 4353056 w 7059010"/>
              <a:gd name="connsiteY8" fmla="*/ 0 h 3010320"/>
              <a:gd name="connsiteX9" fmla="*/ 4800127 w 7059010"/>
              <a:gd name="connsiteY9" fmla="*/ 0 h 3010320"/>
              <a:gd name="connsiteX10" fmla="*/ 5317788 w 7059010"/>
              <a:gd name="connsiteY10" fmla="*/ 0 h 3010320"/>
              <a:gd name="connsiteX11" fmla="*/ 5976628 w 7059010"/>
              <a:gd name="connsiteY11" fmla="*/ 0 h 3010320"/>
              <a:gd name="connsiteX12" fmla="*/ 7059010 w 7059010"/>
              <a:gd name="connsiteY12" fmla="*/ 0 h 3010320"/>
              <a:gd name="connsiteX13" fmla="*/ 7059010 w 7059010"/>
              <a:gd name="connsiteY13" fmla="*/ 561926 h 3010320"/>
              <a:gd name="connsiteX14" fmla="*/ 7059010 w 7059010"/>
              <a:gd name="connsiteY14" fmla="*/ 1033543 h 3010320"/>
              <a:gd name="connsiteX15" fmla="*/ 7059010 w 7059010"/>
              <a:gd name="connsiteY15" fmla="*/ 1505160 h 3010320"/>
              <a:gd name="connsiteX16" fmla="*/ 7059010 w 7059010"/>
              <a:gd name="connsiteY16" fmla="*/ 1976777 h 3010320"/>
              <a:gd name="connsiteX17" fmla="*/ 7059010 w 7059010"/>
              <a:gd name="connsiteY17" fmla="*/ 2418290 h 3010320"/>
              <a:gd name="connsiteX18" fmla="*/ 7059010 w 7059010"/>
              <a:gd name="connsiteY18" fmla="*/ 3010320 h 3010320"/>
              <a:gd name="connsiteX19" fmla="*/ 6400169 w 7059010"/>
              <a:gd name="connsiteY19" fmla="*/ 3010320 h 3010320"/>
              <a:gd name="connsiteX20" fmla="*/ 6023689 w 7059010"/>
              <a:gd name="connsiteY20" fmla="*/ 3010320 h 3010320"/>
              <a:gd name="connsiteX21" fmla="*/ 5506028 w 7059010"/>
              <a:gd name="connsiteY21" fmla="*/ 3010320 h 3010320"/>
              <a:gd name="connsiteX22" fmla="*/ 4776597 w 7059010"/>
              <a:gd name="connsiteY22" fmla="*/ 3010320 h 3010320"/>
              <a:gd name="connsiteX23" fmla="*/ 4117756 w 7059010"/>
              <a:gd name="connsiteY23" fmla="*/ 3010320 h 3010320"/>
              <a:gd name="connsiteX24" fmla="*/ 3741275 w 7059010"/>
              <a:gd name="connsiteY24" fmla="*/ 3010320 h 3010320"/>
              <a:gd name="connsiteX25" fmla="*/ 3364795 w 7059010"/>
              <a:gd name="connsiteY25" fmla="*/ 3010320 h 3010320"/>
              <a:gd name="connsiteX26" fmla="*/ 2988314 w 7059010"/>
              <a:gd name="connsiteY26" fmla="*/ 3010320 h 3010320"/>
              <a:gd name="connsiteX27" fmla="*/ 2329473 w 7059010"/>
              <a:gd name="connsiteY27" fmla="*/ 3010320 h 3010320"/>
              <a:gd name="connsiteX28" fmla="*/ 1600042 w 7059010"/>
              <a:gd name="connsiteY28" fmla="*/ 3010320 h 3010320"/>
              <a:gd name="connsiteX29" fmla="*/ 1011791 w 7059010"/>
              <a:gd name="connsiteY29" fmla="*/ 3010320 h 3010320"/>
              <a:gd name="connsiteX30" fmla="*/ 564721 w 7059010"/>
              <a:gd name="connsiteY30" fmla="*/ 3010320 h 3010320"/>
              <a:gd name="connsiteX31" fmla="*/ 0 w 7059010"/>
              <a:gd name="connsiteY31" fmla="*/ 3010320 h 3010320"/>
              <a:gd name="connsiteX32" fmla="*/ 0 w 7059010"/>
              <a:gd name="connsiteY32" fmla="*/ 2538703 h 3010320"/>
              <a:gd name="connsiteX33" fmla="*/ 0 w 7059010"/>
              <a:gd name="connsiteY33" fmla="*/ 1976777 h 3010320"/>
              <a:gd name="connsiteX34" fmla="*/ 0 w 7059010"/>
              <a:gd name="connsiteY34" fmla="*/ 1535263 h 3010320"/>
              <a:gd name="connsiteX35" fmla="*/ 0 w 7059010"/>
              <a:gd name="connsiteY35" fmla="*/ 1033543 h 3010320"/>
              <a:gd name="connsiteX36" fmla="*/ 0 w 7059010"/>
              <a:gd name="connsiteY36" fmla="*/ 622133 h 3010320"/>
              <a:gd name="connsiteX37" fmla="*/ 0 w 7059010"/>
              <a:gd name="connsiteY37" fmla="*/ 0 h 301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059010" h="3010320" fill="none" extrusionOk="0">
                <a:moveTo>
                  <a:pt x="0" y="0"/>
                </a:moveTo>
                <a:cubicBezTo>
                  <a:pt x="84319" y="-15592"/>
                  <a:pt x="295616" y="16051"/>
                  <a:pt x="376481" y="0"/>
                </a:cubicBezTo>
                <a:cubicBezTo>
                  <a:pt x="457346" y="-16051"/>
                  <a:pt x="838666" y="56214"/>
                  <a:pt x="1035321" y="0"/>
                </a:cubicBezTo>
                <a:cubicBezTo>
                  <a:pt x="1231976" y="-56214"/>
                  <a:pt x="1406703" y="44283"/>
                  <a:pt x="1623572" y="0"/>
                </a:cubicBezTo>
                <a:cubicBezTo>
                  <a:pt x="1840441" y="-44283"/>
                  <a:pt x="2127236" y="62521"/>
                  <a:pt x="2353003" y="0"/>
                </a:cubicBezTo>
                <a:cubicBezTo>
                  <a:pt x="2578770" y="-62521"/>
                  <a:pt x="2670550" y="59793"/>
                  <a:pt x="2941254" y="0"/>
                </a:cubicBezTo>
                <a:cubicBezTo>
                  <a:pt x="3211958" y="-59793"/>
                  <a:pt x="3399985" y="62696"/>
                  <a:pt x="3529505" y="0"/>
                </a:cubicBezTo>
                <a:cubicBezTo>
                  <a:pt x="3659025" y="-62696"/>
                  <a:pt x="3760387" y="1156"/>
                  <a:pt x="3905986" y="0"/>
                </a:cubicBezTo>
                <a:cubicBezTo>
                  <a:pt x="4051585" y="-1156"/>
                  <a:pt x="4257480" y="44184"/>
                  <a:pt x="4353056" y="0"/>
                </a:cubicBezTo>
                <a:cubicBezTo>
                  <a:pt x="4448632" y="-44184"/>
                  <a:pt x="4676336" y="51407"/>
                  <a:pt x="4800127" y="0"/>
                </a:cubicBezTo>
                <a:cubicBezTo>
                  <a:pt x="4923918" y="-51407"/>
                  <a:pt x="5192790" y="22024"/>
                  <a:pt x="5317788" y="0"/>
                </a:cubicBezTo>
                <a:cubicBezTo>
                  <a:pt x="5442786" y="-22024"/>
                  <a:pt x="5760405" y="71931"/>
                  <a:pt x="5976628" y="0"/>
                </a:cubicBezTo>
                <a:cubicBezTo>
                  <a:pt x="6192851" y="-71931"/>
                  <a:pt x="6773839" y="3260"/>
                  <a:pt x="7059010" y="0"/>
                </a:cubicBezTo>
                <a:cubicBezTo>
                  <a:pt x="7064987" y="124674"/>
                  <a:pt x="7035450" y="298452"/>
                  <a:pt x="7059010" y="561926"/>
                </a:cubicBezTo>
                <a:cubicBezTo>
                  <a:pt x="7082570" y="825400"/>
                  <a:pt x="7018961" y="839257"/>
                  <a:pt x="7059010" y="1033543"/>
                </a:cubicBezTo>
                <a:cubicBezTo>
                  <a:pt x="7099059" y="1227829"/>
                  <a:pt x="7012851" y="1279474"/>
                  <a:pt x="7059010" y="1505160"/>
                </a:cubicBezTo>
                <a:cubicBezTo>
                  <a:pt x="7105169" y="1730846"/>
                  <a:pt x="7016643" y="1747471"/>
                  <a:pt x="7059010" y="1976777"/>
                </a:cubicBezTo>
                <a:cubicBezTo>
                  <a:pt x="7101377" y="2206083"/>
                  <a:pt x="7053492" y="2247019"/>
                  <a:pt x="7059010" y="2418290"/>
                </a:cubicBezTo>
                <a:cubicBezTo>
                  <a:pt x="7064528" y="2589561"/>
                  <a:pt x="7034173" y="2873936"/>
                  <a:pt x="7059010" y="3010320"/>
                </a:cubicBezTo>
                <a:cubicBezTo>
                  <a:pt x="6895668" y="3065529"/>
                  <a:pt x="6726863" y="2988835"/>
                  <a:pt x="6400169" y="3010320"/>
                </a:cubicBezTo>
                <a:cubicBezTo>
                  <a:pt x="6073475" y="3031805"/>
                  <a:pt x="6180758" y="2983751"/>
                  <a:pt x="6023689" y="3010320"/>
                </a:cubicBezTo>
                <a:cubicBezTo>
                  <a:pt x="5866620" y="3036889"/>
                  <a:pt x="5668722" y="3007007"/>
                  <a:pt x="5506028" y="3010320"/>
                </a:cubicBezTo>
                <a:cubicBezTo>
                  <a:pt x="5343334" y="3013633"/>
                  <a:pt x="5109085" y="2938498"/>
                  <a:pt x="4776597" y="3010320"/>
                </a:cubicBezTo>
                <a:cubicBezTo>
                  <a:pt x="4444109" y="3082142"/>
                  <a:pt x="4320412" y="2960046"/>
                  <a:pt x="4117756" y="3010320"/>
                </a:cubicBezTo>
                <a:cubicBezTo>
                  <a:pt x="3915100" y="3060594"/>
                  <a:pt x="3834621" y="2980841"/>
                  <a:pt x="3741275" y="3010320"/>
                </a:cubicBezTo>
                <a:cubicBezTo>
                  <a:pt x="3647929" y="3039799"/>
                  <a:pt x="3519351" y="2966782"/>
                  <a:pt x="3364795" y="3010320"/>
                </a:cubicBezTo>
                <a:cubicBezTo>
                  <a:pt x="3210239" y="3053858"/>
                  <a:pt x="3154209" y="2980833"/>
                  <a:pt x="2988314" y="3010320"/>
                </a:cubicBezTo>
                <a:cubicBezTo>
                  <a:pt x="2822419" y="3039807"/>
                  <a:pt x="2584264" y="2976059"/>
                  <a:pt x="2329473" y="3010320"/>
                </a:cubicBezTo>
                <a:cubicBezTo>
                  <a:pt x="2074682" y="3044581"/>
                  <a:pt x="1892793" y="2923791"/>
                  <a:pt x="1600042" y="3010320"/>
                </a:cubicBezTo>
                <a:cubicBezTo>
                  <a:pt x="1307291" y="3096849"/>
                  <a:pt x="1223956" y="2949755"/>
                  <a:pt x="1011791" y="3010320"/>
                </a:cubicBezTo>
                <a:cubicBezTo>
                  <a:pt x="799626" y="3070885"/>
                  <a:pt x="738645" y="2978076"/>
                  <a:pt x="564721" y="3010320"/>
                </a:cubicBezTo>
                <a:cubicBezTo>
                  <a:pt x="390797" y="3042564"/>
                  <a:pt x="161083" y="3008314"/>
                  <a:pt x="0" y="3010320"/>
                </a:cubicBezTo>
                <a:cubicBezTo>
                  <a:pt x="-27985" y="2798327"/>
                  <a:pt x="24043" y="2645428"/>
                  <a:pt x="0" y="2538703"/>
                </a:cubicBezTo>
                <a:cubicBezTo>
                  <a:pt x="-24043" y="2431978"/>
                  <a:pt x="7925" y="2218986"/>
                  <a:pt x="0" y="1976777"/>
                </a:cubicBezTo>
                <a:cubicBezTo>
                  <a:pt x="-7925" y="1734568"/>
                  <a:pt x="1363" y="1684241"/>
                  <a:pt x="0" y="1535263"/>
                </a:cubicBezTo>
                <a:cubicBezTo>
                  <a:pt x="-1363" y="1386285"/>
                  <a:pt x="6435" y="1153455"/>
                  <a:pt x="0" y="1033543"/>
                </a:cubicBezTo>
                <a:cubicBezTo>
                  <a:pt x="-6435" y="913631"/>
                  <a:pt x="12945" y="817964"/>
                  <a:pt x="0" y="622133"/>
                </a:cubicBezTo>
                <a:cubicBezTo>
                  <a:pt x="-12945" y="426302"/>
                  <a:pt x="27578" y="227294"/>
                  <a:pt x="0" y="0"/>
                </a:cubicBezTo>
                <a:close/>
              </a:path>
              <a:path w="7059010" h="3010320" stroke="0" extrusionOk="0">
                <a:moveTo>
                  <a:pt x="0" y="0"/>
                </a:moveTo>
                <a:cubicBezTo>
                  <a:pt x="261509" y="-51765"/>
                  <a:pt x="477345" y="69358"/>
                  <a:pt x="658841" y="0"/>
                </a:cubicBezTo>
                <a:cubicBezTo>
                  <a:pt x="840337" y="-69358"/>
                  <a:pt x="933714" y="20479"/>
                  <a:pt x="1035321" y="0"/>
                </a:cubicBezTo>
                <a:cubicBezTo>
                  <a:pt x="1136928" y="-20479"/>
                  <a:pt x="1352899" y="104"/>
                  <a:pt x="1482392" y="0"/>
                </a:cubicBezTo>
                <a:cubicBezTo>
                  <a:pt x="1611885" y="-104"/>
                  <a:pt x="1813275" y="49290"/>
                  <a:pt x="1929463" y="0"/>
                </a:cubicBezTo>
                <a:cubicBezTo>
                  <a:pt x="2045651" y="-49290"/>
                  <a:pt x="2361639" y="23898"/>
                  <a:pt x="2517714" y="0"/>
                </a:cubicBezTo>
                <a:cubicBezTo>
                  <a:pt x="2673789" y="-23898"/>
                  <a:pt x="2841306" y="3974"/>
                  <a:pt x="2964784" y="0"/>
                </a:cubicBezTo>
                <a:cubicBezTo>
                  <a:pt x="3088262" y="-3974"/>
                  <a:pt x="3371640" y="68912"/>
                  <a:pt x="3553035" y="0"/>
                </a:cubicBezTo>
                <a:cubicBezTo>
                  <a:pt x="3734430" y="-68912"/>
                  <a:pt x="3743364" y="405"/>
                  <a:pt x="3929516" y="0"/>
                </a:cubicBezTo>
                <a:cubicBezTo>
                  <a:pt x="4115668" y="-405"/>
                  <a:pt x="4133291" y="29047"/>
                  <a:pt x="4305996" y="0"/>
                </a:cubicBezTo>
                <a:cubicBezTo>
                  <a:pt x="4478701" y="-29047"/>
                  <a:pt x="4597341" y="7499"/>
                  <a:pt x="4753067" y="0"/>
                </a:cubicBezTo>
                <a:cubicBezTo>
                  <a:pt x="4908793" y="-7499"/>
                  <a:pt x="5179162" y="45002"/>
                  <a:pt x="5482498" y="0"/>
                </a:cubicBezTo>
                <a:cubicBezTo>
                  <a:pt x="5785834" y="-45002"/>
                  <a:pt x="5876635" y="68990"/>
                  <a:pt x="6141339" y="0"/>
                </a:cubicBezTo>
                <a:cubicBezTo>
                  <a:pt x="6406043" y="-68990"/>
                  <a:pt x="6705969" y="24590"/>
                  <a:pt x="7059010" y="0"/>
                </a:cubicBezTo>
                <a:cubicBezTo>
                  <a:pt x="7092909" y="148213"/>
                  <a:pt x="7018234" y="306562"/>
                  <a:pt x="7059010" y="411410"/>
                </a:cubicBezTo>
                <a:cubicBezTo>
                  <a:pt x="7099786" y="516258"/>
                  <a:pt x="6995350" y="702879"/>
                  <a:pt x="7059010" y="943234"/>
                </a:cubicBezTo>
                <a:cubicBezTo>
                  <a:pt x="7122670" y="1183589"/>
                  <a:pt x="7038263" y="1248118"/>
                  <a:pt x="7059010" y="1354644"/>
                </a:cubicBezTo>
                <a:cubicBezTo>
                  <a:pt x="7079757" y="1461170"/>
                  <a:pt x="7003093" y="1733361"/>
                  <a:pt x="7059010" y="1916570"/>
                </a:cubicBezTo>
                <a:cubicBezTo>
                  <a:pt x="7114927" y="2099779"/>
                  <a:pt x="7038590" y="2336324"/>
                  <a:pt x="7059010" y="2478497"/>
                </a:cubicBezTo>
                <a:cubicBezTo>
                  <a:pt x="7079430" y="2620670"/>
                  <a:pt x="7026757" y="2796727"/>
                  <a:pt x="7059010" y="3010320"/>
                </a:cubicBezTo>
                <a:cubicBezTo>
                  <a:pt x="6903760" y="3029033"/>
                  <a:pt x="6760296" y="2972717"/>
                  <a:pt x="6682529" y="3010320"/>
                </a:cubicBezTo>
                <a:cubicBezTo>
                  <a:pt x="6604762" y="3047923"/>
                  <a:pt x="6253953" y="2987829"/>
                  <a:pt x="6023689" y="3010320"/>
                </a:cubicBezTo>
                <a:cubicBezTo>
                  <a:pt x="5793425" y="3032811"/>
                  <a:pt x="5685848" y="2999533"/>
                  <a:pt x="5364848" y="3010320"/>
                </a:cubicBezTo>
                <a:cubicBezTo>
                  <a:pt x="5043848" y="3021107"/>
                  <a:pt x="5136445" y="2961770"/>
                  <a:pt x="4917777" y="3010320"/>
                </a:cubicBezTo>
                <a:cubicBezTo>
                  <a:pt x="4699109" y="3058870"/>
                  <a:pt x="4397088" y="2989017"/>
                  <a:pt x="4188346" y="3010320"/>
                </a:cubicBezTo>
                <a:cubicBezTo>
                  <a:pt x="3979604" y="3031623"/>
                  <a:pt x="3815192" y="2978472"/>
                  <a:pt x="3529505" y="3010320"/>
                </a:cubicBezTo>
                <a:cubicBezTo>
                  <a:pt x="3243818" y="3042168"/>
                  <a:pt x="3211890" y="2977520"/>
                  <a:pt x="3011844" y="3010320"/>
                </a:cubicBezTo>
                <a:cubicBezTo>
                  <a:pt x="2811798" y="3043120"/>
                  <a:pt x="2756781" y="2988543"/>
                  <a:pt x="2635364" y="3010320"/>
                </a:cubicBezTo>
                <a:cubicBezTo>
                  <a:pt x="2513947" y="3032097"/>
                  <a:pt x="2228944" y="2975721"/>
                  <a:pt x="1976523" y="3010320"/>
                </a:cubicBezTo>
                <a:cubicBezTo>
                  <a:pt x="1724102" y="3044919"/>
                  <a:pt x="1541651" y="2998403"/>
                  <a:pt x="1317682" y="3010320"/>
                </a:cubicBezTo>
                <a:cubicBezTo>
                  <a:pt x="1093713" y="3022237"/>
                  <a:pt x="814598" y="2977589"/>
                  <a:pt x="588251" y="3010320"/>
                </a:cubicBezTo>
                <a:cubicBezTo>
                  <a:pt x="361904" y="3043051"/>
                  <a:pt x="210654" y="2983822"/>
                  <a:pt x="0" y="3010320"/>
                </a:cubicBezTo>
                <a:cubicBezTo>
                  <a:pt x="-16722" y="2898063"/>
                  <a:pt x="7987" y="2762949"/>
                  <a:pt x="0" y="2568806"/>
                </a:cubicBezTo>
                <a:cubicBezTo>
                  <a:pt x="-7987" y="2374663"/>
                  <a:pt x="41055" y="2234527"/>
                  <a:pt x="0" y="2127293"/>
                </a:cubicBezTo>
                <a:cubicBezTo>
                  <a:pt x="-41055" y="2020059"/>
                  <a:pt x="30165" y="1880351"/>
                  <a:pt x="0" y="1655676"/>
                </a:cubicBezTo>
                <a:cubicBezTo>
                  <a:pt x="-30165" y="1431001"/>
                  <a:pt x="51544" y="1302563"/>
                  <a:pt x="0" y="1153956"/>
                </a:cubicBezTo>
                <a:cubicBezTo>
                  <a:pt x="-51544" y="1005349"/>
                  <a:pt x="37516" y="784786"/>
                  <a:pt x="0" y="682339"/>
                </a:cubicBezTo>
                <a:cubicBezTo>
                  <a:pt x="-37516" y="579892"/>
                  <a:pt x="20038" y="147002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825864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FA542A-A116-5A08-2365-FF147C116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7870" y="4889310"/>
            <a:ext cx="2538388" cy="13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0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E059E7-4359-41AE-8BB1-276467B66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605"/>
            <a:ext cx="10515600" cy="4351338"/>
          </a:xfrm>
        </p:spPr>
        <p:txBody>
          <a:bodyPr/>
          <a:lstStyle/>
          <a:p>
            <a:pPr algn="ctr"/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r>
              <a:rPr lang="es-CL" sz="4000" dirty="0"/>
              <a:t>Felicitaciones Equipo Presencial!</a:t>
            </a:r>
          </a:p>
        </p:txBody>
      </p:sp>
      <p:pic>
        <p:nvPicPr>
          <p:cNvPr id="5" name="Imagen 4" descr="Fuegos artificiales en la cabeza&#10;&#10;Descripción generada automáticamente con confianza media">
            <a:extLst>
              <a:ext uri="{FF2B5EF4-FFF2-40B4-BE49-F238E27FC236}">
                <a16:creationId xmlns:a16="http://schemas.microsoft.com/office/drawing/2014/main" id="{30DCF7F4-F658-A548-1C2B-50FA18320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672" y="795183"/>
            <a:ext cx="7482656" cy="38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3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E059E7-4359-41AE-8BB1-276467B66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605"/>
            <a:ext cx="10515600" cy="4351338"/>
          </a:xfrm>
        </p:spPr>
        <p:txBody>
          <a:bodyPr/>
          <a:lstStyle/>
          <a:p>
            <a:pPr algn="ctr"/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endParaRPr lang="es-CL" dirty="0"/>
          </a:p>
          <a:p>
            <a:pPr marL="0" indent="0" algn="ctr">
              <a:buNone/>
            </a:pPr>
            <a:r>
              <a:rPr lang="es-CL" sz="4000" dirty="0"/>
              <a:t>Felicitaciones Equipo Virtual!</a:t>
            </a:r>
          </a:p>
        </p:txBody>
      </p:sp>
      <p:pic>
        <p:nvPicPr>
          <p:cNvPr id="5" name="Imagen 4" descr="Fuegos artificiales en la cabeza&#10;&#10;Descripción generada automáticamente con confianza media">
            <a:extLst>
              <a:ext uri="{FF2B5EF4-FFF2-40B4-BE49-F238E27FC236}">
                <a16:creationId xmlns:a16="http://schemas.microsoft.com/office/drawing/2014/main" id="{30DCF7F4-F658-A548-1C2B-50FA18320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672" y="795183"/>
            <a:ext cx="7482656" cy="38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8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3567832" y="5981557"/>
            <a:ext cx="5286554" cy="5710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000" dirty="0" err="1"/>
              <a:t>Muchas</a:t>
            </a:r>
            <a:r>
              <a:rPr lang="en-GB" sz="3000" dirty="0"/>
              <a:t> gracias por </a:t>
            </a:r>
            <a:r>
              <a:rPr lang="en-GB" sz="3000" dirty="0" err="1"/>
              <a:t>su</a:t>
            </a:r>
            <a:r>
              <a:rPr lang="en-GB" sz="3000" dirty="0"/>
              <a:t> </a:t>
            </a:r>
            <a:r>
              <a:rPr lang="en-GB" sz="3000" dirty="0" err="1"/>
              <a:t>atención</a:t>
            </a:r>
            <a:r>
              <a:rPr lang="en-GB" sz="3000" dirty="0"/>
              <a:t>!</a:t>
            </a:r>
          </a:p>
        </p:txBody>
      </p:sp>
      <p:pic>
        <p:nvPicPr>
          <p:cNvPr id="3" name="Imagen 2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5D2405E3-D5C4-2CC0-9EB4-6AAD3AE63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24" y="225724"/>
            <a:ext cx="5683369" cy="568336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CE802F-F354-C600-262C-6691D4FFD080}"/>
              </a:ext>
            </a:extLst>
          </p:cNvPr>
          <p:cNvSpPr txBox="1"/>
          <p:nvPr/>
        </p:nvSpPr>
        <p:spPr>
          <a:xfrm>
            <a:off x="9200276" y="349820"/>
            <a:ext cx="2697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dardo.goyeneche@uc.cl</a:t>
            </a:r>
          </a:p>
        </p:txBody>
      </p:sp>
    </p:spTree>
    <p:extLst>
      <p:ext uri="{BB962C8B-B14F-4D97-AF65-F5344CB8AC3E}">
        <p14:creationId xmlns:p14="http://schemas.microsoft.com/office/powerpoint/2010/main" val="278873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CD50057-53B8-639C-D3F2-45685653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39998"/>
            <a:ext cx="5720729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7BE7E7-0A4B-A44A-3449-11950959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Operaciones físicas con bits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31221-5215-1CD6-1C79-5096C95CC448}"/>
              </a:ext>
            </a:extLst>
          </p:cNvPr>
          <p:cNvSpPr txBox="1"/>
          <p:nvPr/>
        </p:nvSpPr>
        <p:spPr>
          <a:xfrm>
            <a:off x="622844" y="2059477"/>
            <a:ext cx="4893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AND: sólo enciende si A y B están encendidas</a:t>
            </a:r>
          </a:p>
        </p:txBody>
      </p:sp>
      <p:pic>
        <p:nvPicPr>
          <p:cNvPr id="9220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DEF00750-84DF-3298-E77D-9E0655409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9" r="16700" b="72568"/>
          <a:stretch/>
        </p:blipFill>
        <p:spPr bwMode="auto">
          <a:xfrm>
            <a:off x="8834002" y="522666"/>
            <a:ext cx="1505528" cy="15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48D3AA7F-AD3D-51CD-4705-ED88F553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3" b="37428"/>
          <a:stretch/>
        </p:blipFill>
        <p:spPr bwMode="auto">
          <a:xfrm>
            <a:off x="7188740" y="2259532"/>
            <a:ext cx="4796051" cy="19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63760917-C9FC-397C-DF5A-E4B4FF13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11" r="34674"/>
          <a:stretch/>
        </p:blipFill>
        <p:spPr bwMode="auto">
          <a:xfrm>
            <a:off x="8020237" y="4350247"/>
            <a:ext cx="3133055" cy="19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7CD7448-6B0F-7FC3-5117-48C8A68BB083}"/>
              </a:ext>
            </a:extLst>
          </p:cNvPr>
          <p:cNvSpPr/>
          <p:nvPr/>
        </p:nvSpPr>
        <p:spPr>
          <a:xfrm>
            <a:off x="7328474" y="2199693"/>
            <a:ext cx="1505528" cy="21047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2DFD95-B64C-5A20-6462-C5E1B2DA056D}"/>
              </a:ext>
            </a:extLst>
          </p:cNvPr>
          <p:cNvSpPr txBox="1"/>
          <p:nvPr/>
        </p:nvSpPr>
        <p:spPr>
          <a:xfrm>
            <a:off x="622844" y="6294348"/>
            <a:ext cx="31897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dirty="0"/>
              <a:t>https://learnlearn.uk/alevelcs/logic-gates-2/</a:t>
            </a:r>
          </a:p>
        </p:txBody>
      </p:sp>
    </p:spTree>
    <p:extLst>
      <p:ext uri="{BB962C8B-B14F-4D97-AF65-F5344CB8AC3E}">
        <p14:creationId xmlns:p14="http://schemas.microsoft.com/office/powerpoint/2010/main" val="348262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B69826E-D61A-8324-BB7F-34669D0E8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39997"/>
            <a:ext cx="5720729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7BE7E7-0A4B-A44A-3449-11950959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Operaciones físicas con bits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31221-5215-1CD6-1C79-5096C95CC448}"/>
              </a:ext>
            </a:extLst>
          </p:cNvPr>
          <p:cNvSpPr txBox="1"/>
          <p:nvPr/>
        </p:nvSpPr>
        <p:spPr>
          <a:xfrm>
            <a:off x="622844" y="2059477"/>
            <a:ext cx="4263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OR: enciende si A </a:t>
            </a:r>
            <a:r>
              <a:rPr lang="es-CL" sz="2000" dirty="0" err="1"/>
              <a:t>ó</a:t>
            </a:r>
            <a:r>
              <a:rPr lang="es-CL" sz="2000" dirty="0"/>
              <a:t> B están encendidas</a:t>
            </a:r>
          </a:p>
        </p:txBody>
      </p:sp>
      <p:pic>
        <p:nvPicPr>
          <p:cNvPr id="9220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DEF00750-84DF-3298-E77D-9E0655409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9" r="16700" b="72568"/>
          <a:stretch/>
        </p:blipFill>
        <p:spPr bwMode="auto">
          <a:xfrm>
            <a:off x="8834002" y="522666"/>
            <a:ext cx="1505528" cy="15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48D3AA7F-AD3D-51CD-4705-ED88F553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3" b="37428"/>
          <a:stretch/>
        </p:blipFill>
        <p:spPr bwMode="auto">
          <a:xfrm>
            <a:off x="7188740" y="2259532"/>
            <a:ext cx="4796051" cy="19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63760917-C9FC-397C-DF5A-E4B4FF13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11" r="34674"/>
          <a:stretch/>
        </p:blipFill>
        <p:spPr bwMode="auto">
          <a:xfrm>
            <a:off x="8020237" y="4350247"/>
            <a:ext cx="3133055" cy="19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322DB11-ECE2-9EB2-5479-22EE0E544D3C}"/>
              </a:ext>
            </a:extLst>
          </p:cNvPr>
          <p:cNvSpPr/>
          <p:nvPr/>
        </p:nvSpPr>
        <p:spPr>
          <a:xfrm>
            <a:off x="8833997" y="2199693"/>
            <a:ext cx="1505528" cy="21047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DFBB76-EE05-A99F-0EBE-79D65526BA93}"/>
              </a:ext>
            </a:extLst>
          </p:cNvPr>
          <p:cNvSpPr txBox="1"/>
          <p:nvPr/>
        </p:nvSpPr>
        <p:spPr>
          <a:xfrm>
            <a:off x="622844" y="6294348"/>
            <a:ext cx="31897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dirty="0"/>
              <a:t>https://learnlearn.uk/alevelcs/logic-gates-2/</a:t>
            </a:r>
          </a:p>
        </p:txBody>
      </p:sp>
    </p:spTree>
    <p:extLst>
      <p:ext uri="{BB962C8B-B14F-4D97-AF65-F5344CB8AC3E}">
        <p14:creationId xmlns:p14="http://schemas.microsoft.com/office/powerpoint/2010/main" val="134578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1521C72-66BD-2420-5A38-22C880E78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39996"/>
            <a:ext cx="5720729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7BE7E7-0A4B-A44A-3449-11950959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Operaciones físicas con bits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D31221-5215-1CD6-1C79-5096C95CC448}"/>
              </a:ext>
            </a:extLst>
          </p:cNvPr>
          <p:cNvSpPr txBox="1"/>
          <p:nvPr/>
        </p:nvSpPr>
        <p:spPr>
          <a:xfrm>
            <a:off x="622844" y="2059477"/>
            <a:ext cx="6159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XOR: enciende si A </a:t>
            </a:r>
            <a:r>
              <a:rPr lang="es-CL" sz="2000" dirty="0" err="1"/>
              <a:t>ó</a:t>
            </a:r>
            <a:r>
              <a:rPr lang="es-CL" sz="2000" dirty="0"/>
              <a:t> B están encendidas (pero no ambas)</a:t>
            </a:r>
          </a:p>
        </p:txBody>
      </p:sp>
      <p:pic>
        <p:nvPicPr>
          <p:cNvPr id="9220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DEF00750-84DF-3298-E77D-9E0655409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9" r="16700" b="72568"/>
          <a:stretch/>
        </p:blipFill>
        <p:spPr bwMode="auto">
          <a:xfrm>
            <a:off x="8834002" y="522666"/>
            <a:ext cx="1505528" cy="15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48D3AA7F-AD3D-51CD-4705-ED88F553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3" b="37428"/>
          <a:stretch/>
        </p:blipFill>
        <p:spPr bwMode="auto">
          <a:xfrm>
            <a:off x="7188740" y="2259532"/>
            <a:ext cx="4796051" cy="19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mmary of the common Boolean logic gates with symbols and ...">
            <a:extLst>
              <a:ext uri="{FF2B5EF4-FFF2-40B4-BE49-F238E27FC236}">
                <a16:creationId xmlns:a16="http://schemas.microsoft.com/office/drawing/2014/main" id="{63760917-C9FC-397C-DF5A-E4B4FF13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11" r="34674"/>
          <a:stretch/>
        </p:blipFill>
        <p:spPr bwMode="auto">
          <a:xfrm>
            <a:off x="8020237" y="4350247"/>
            <a:ext cx="3133055" cy="19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323ECCC-F9F9-9273-A796-F5EEBA32D18E}"/>
              </a:ext>
            </a:extLst>
          </p:cNvPr>
          <p:cNvSpPr/>
          <p:nvPr/>
        </p:nvSpPr>
        <p:spPr>
          <a:xfrm>
            <a:off x="10357991" y="2199693"/>
            <a:ext cx="1608327" cy="21047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3F9339-6E2B-A0DA-5DD6-9C71005CE7DE}"/>
              </a:ext>
            </a:extLst>
          </p:cNvPr>
          <p:cNvSpPr txBox="1"/>
          <p:nvPr/>
        </p:nvSpPr>
        <p:spPr>
          <a:xfrm>
            <a:off x="622844" y="6294348"/>
            <a:ext cx="31897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300" dirty="0"/>
              <a:t>https://learnlearn.uk/alevelcs/logic-gates-2/</a:t>
            </a:r>
          </a:p>
        </p:txBody>
      </p:sp>
    </p:spTree>
    <p:extLst>
      <p:ext uri="{BB962C8B-B14F-4D97-AF65-F5344CB8AC3E}">
        <p14:creationId xmlns:p14="http://schemas.microsoft.com/office/powerpoint/2010/main" val="2573132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1048</Words>
  <Application>Microsoft Office PowerPoint</Application>
  <PresentationFormat>Panorámica</PresentationFormat>
  <Paragraphs>321</Paragraphs>
  <Slides>64</Slides>
  <Notes>2</Notes>
  <HiddenSlides>0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5" baseType="lpstr">
      <vt:lpstr>Tema de Office</vt:lpstr>
      <vt:lpstr>Introducción a la Computación Cuántica</vt:lpstr>
      <vt:lpstr>Reglas del juego</vt:lpstr>
      <vt:lpstr>Presentación de PowerPoint</vt:lpstr>
      <vt:lpstr>Presentación de PowerPoint</vt:lpstr>
      <vt:lpstr>Presentación de PowerPoint</vt:lpstr>
      <vt:lpstr>Operaciones físicas con bits</vt:lpstr>
      <vt:lpstr>Operaciones físicas con bits</vt:lpstr>
      <vt:lpstr>Operaciones físicas con bits</vt:lpstr>
      <vt:lpstr>Operaciones físicas con bits</vt:lpstr>
      <vt:lpstr>Operaciones físicas con bits</vt:lpstr>
      <vt:lpstr>Operaciones físicas con bits</vt:lpstr>
      <vt:lpstr>Compuertas lógicas universales</vt:lpstr>
      <vt:lpstr>Implementación física</vt:lpstr>
      <vt:lpstr>Orden de magnitud de bytes de información</vt:lpstr>
      <vt:lpstr>Presentación de PowerPoint</vt:lpstr>
      <vt:lpstr>Qubits</vt:lpstr>
      <vt:lpstr>Por qué qubits  bits?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Quantum skater</vt:lpstr>
      <vt:lpstr>Por qué existe el postulado del colapso!</vt:lpstr>
      <vt:lpstr>Por qué existe el postulado del colapso?</vt:lpstr>
      <vt:lpstr>Por qué existe el postulado del colapso?</vt:lpstr>
      <vt:lpstr>Por qué existe el postulado del colapso?</vt:lpstr>
      <vt:lpstr>Presentación de PowerPoint</vt:lpstr>
      <vt:lpstr>Transistor y Ley de Moore</vt:lpstr>
      <vt:lpstr>Transistor y Ley de Moore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Tecnología de superconductores</vt:lpstr>
      <vt:lpstr>Decaimiento</vt:lpstr>
      <vt:lpstr>Circuitos cuánticos: compuertas locales</vt:lpstr>
      <vt:lpstr>Composición de compuertas</vt:lpstr>
      <vt:lpstr>Presentación de PowerPoint</vt:lpstr>
      <vt:lpstr>Presentación de PowerPoint</vt:lpstr>
      <vt:lpstr>Presentación de PowerPoint</vt:lpstr>
      <vt:lpstr>Presentación de PowerPoint</vt:lpstr>
      <vt:lpstr>Controlled NOT (CNOT)</vt:lpstr>
      <vt:lpstr>Controlled NOT (CNOT)</vt:lpstr>
      <vt:lpstr>Presentación de PowerPoint</vt:lpstr>
      <vt:lpstr>Compuertas cuánticas universales</vt:lpstr>
      <vt:lpstr>Teleportación cuántica</vt:lpstr>
      <vt:lpstr>Estado GHZ</vt:lpstr>
      <vt:lpstr>Borromean rings</vt:lpstr>
      <vt:lpstr>Logo de Juegos Olímpicos</vt:lpstr>
      <vt:lpstr>Estado GHZ</vt:lpstr>
      <vt:lpstr>Optimización de circuitos cuánticos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de estados cuánticos con pulsos</dc:title>
  <dc:creator>Dardo Miguel Goyeneche</dc:creator>
  <cp:lastModifiedBy>Jesica Pantaz</cp:lastModifiedBy>
  <cp:revision>189</cp:revision>
  <dcterms:created xsi:type="dcterms:W3CDTF">2023-08-22T19:35:36Z</dcterms:created>
  <dcterms:modified xsi:type="dcterms:W3CDTF">2024-01-10T12:08:33Z</dcterms:modified>
</cp:coreProperties>
</file>